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59" r:id="rId6"/>
    <p:sldId id="299" r:id="rId7"/>
    <p:sldId id="298" r:id="rId8"/>
    <p:sldId id="300" r:id="rId9"/>
    <p:sldId id="261" r:id="rId10"/>
    <p:sldId id="302" r:id="rId11"/>
    <p:sldId id="273" r:id="rId12"/>
    <p:sldId id="263" r:id="rId13"/>
    <p:sldId id="267" r:id="rId14"/>
  </p:sldIdLst>
  <p:sldSz cx="9144000" cy="5143500" type="screen16x9"/>
  <p:notesSz cx="6858000" cy="9144000"/>
  <p:embeddedFontLst>
    <p:embeddedFont>
      <p:font typeface="Poppins" charset="0"/>
      <p:regular r:id="rId16"/>
      <p:bold r:id="rId17"/>
      <p:italic r:id="rId18"/>
      <p:boldItalic r:id="rId19"/>
    </p:embeddedFont>
    <p:embeddedFont>
      <p:font typeface="Anaheim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0678DB37-1967-4BEE-8742-0822EA343C1B}">
  <a:tblStyle styleId="{0678DB37-1967-4BEE-8742-0822EA343C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A151BDB-8C3F-4350-85FD-654BCE5137F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4660"/>
  </p:normalViewPr>
  <p:slideViewPr>
    <p:cSldViewPr>
      <p:cViewPr varScale="1">
        <p:scale>
          <a:sx n="51" d="100"/>
          <a:sy n="51" d="100"/>
        </p:scale>
        <p:origin x="-72" y="-6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22732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402c2953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402c2953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51722045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51722045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402c2953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402c2953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72300" y="1482800"/>
            <a:ext cx="7199400" cy="14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6825" y="1613"/>
            <a:ext cx="9163538" cy="5147081"/>
            <a:chOff x="-21325" y="-6819"/>
            <a:chExt cx="9163538" cy="514708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" name="Google Shape;16;p2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17" name="Google Shape;17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" name="Google Shape;19;p2"/>
          <p:cNvGrpSpPr/>
          <p:nvPr/>
        </p:nvGrpSpPr>
        <p:grpSpPr>
          <a:xfrm>
            <a:off x="-6819" y="-7400"/>
            <a:ext cx="9157637" cy="5158300"/>
            <a:chOff x="0" y="0"/>
            <a:chExt cx="9157637" cy="5158300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" name="Picture 23" descr="279915ac-776c-4c45-ae0f-328a6db17f17.png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577164" y="-2076"/>
            <a:ext cx="5334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>
            <a:spLocks noGrp="1"/>
          </p:cNvSpPr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1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138" name="Google Shape;1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 rot="-5400000">
            <a:off x="7509601" y="3503753"/>
            <a:ext cx="1716695" cy="130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5"/>
          <p:cNvGrpSpPr/>
          <p:nvPr/>
        </p:nvGrpSpPr>
        <p:grpSpPr>
          <a:xfrm>
            <a:off x="0" y="0"/>
            <a:ext cx="5837899" cy="536050"/>
            <a:chOff x="0" y="0"/>
            <a:chExt cx="5837899" cy="536050"/>
          </a:xfrm>
        </p:grpSpPr>
        <p:pic>
          <p:nvPicPr>
            <p:cNvPr id="141" name="Google Shape;141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5"/>
          <p:cNvSpPr txBox="1">
            <a:spLocks noGrp="1"/>
          </p:cNvSpPr>
          <p:nvPr>
            <p:ph type="subTitle" idx="3"/>
          </p:nvPr>
        </p:nvSpPr>
        <p:spPr>
          <a:xfrm>
            <a:off x="713225" y="2109675"/>
            <a:ext cx="4294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13" name="Picture 12" descr="279915ac-776c-4c45-ae0f-328a6db17f17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577164" y="-2076"/>
            <a:ext cx="5334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6001375" y="539500"/>
            <a:ext cx="24294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1"/>
          </p:nvPr>
        </p:nvSpPr>
        <p:spPr>
          <a:xfrm>
            <a:off x="6001375" y="1515400"/>
            <a:ext cx="2429400" cy="12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2801100" cy="40647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49" name="Google Shape;149;p16"/>
          <p:cNvSpPr>
            <a:spLocks noGrp="1"/>
          </p:cNvSpPr>
          <p:nvPr>
            <p:ph type="pic" idx="3"/>
          </p:nvPr>
        </p:nvSpPr>
        <p:spPr>
          <a:xfrm>
            <a:off x="3595575" y="539500"/>
            <a:ext cx="2191200" cy="23283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50" name="Google Shape;150;p16"/>
          <p:cNvSpPr>
            <a:spLocks noGrp="1"/>
          </p:cNvSpPr>
          <p:nvPr>
            <p:ph type="pic" idx="4"/>
          </p:nvPr>
        </p:nvSpPr>
        <p:spPr>
          <a:xfrm>
            <a:off x="3595575" y="2953775"/>
            <a:ext cx="4835100" cy="16503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151" name="Google Shape;151;p16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10239" y="3372450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16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153" name="Google Shape;15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" name="Google Shape;155;p16"/>
          <p:cNvGrpSpPr/>
          <p:nvPr/>
        </p:nvGrpSpPr>
        <p:grpSpPr>
          <a:xfrm>
            <a:off x="5356527" y="4752250"/>
            <a:ext cx="3785698" cy="388025"/>
            <a:chOff x="5356527" y="4752250"/>
            <a:chExt cx="3785698" cy="388025"/>
          </a:xfrm>
        </p:grpSpPr>
        <p:pic>
          <p:nvPicPr>
            <p:cNvPr id="156" name="Google Shape;156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Picture 15" descr="279915ac-776c-4c45-ae0f-328a6db17f17.png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577164" y="-2076"/>
            <a:ext cx="5334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8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66" name="Google Shape;16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8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69" name="Google Shape;16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2145600" y="2101875"/>
            <a:ext cx="4852800" cy="17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2"/>
          </p:nvPr>
        </p:nvSpPr>
        <p:spPr>
          <a:xfrm>
            <a:off x="2145600" y="2101150"/>
            <a:ext cx="4852800" cy="17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3" name="Picture 12" descr="279915ac-776c-4c45-ae0f-328a6db17f17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577164" y="-2076"/>
            <a:ext cx="5334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ubTitle" idx="1"/>
          </p:nvPr>
        </p:nvSpPr>
        <p:spPr>
          <a:xfrm>
            <a:off x="709750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ubTitle" idx="2"/>
          </p:nvPr>
        </p:nvSpPr>
        <p:spPr>
          <a:xfrm>
            <a:off x="3457413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3"/>
          </p:nvPr>
        </p:nvSpPr>
        <p:spPr>
          <a:xfrm>
            <a:off x="6205076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4"/>
          </p:nvPr>
        </p:nvSpPr>
        <p:spPr>
          <a:xfrm>
            <a:off x="709758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subTitle" idx="5"/>
          </p:nvPr>
        </p:nvSpPr>
        <p:spPr>
          <a:xfrm>
            <a:off x="3459159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6"/>
          </p:nvPr>
        </p:nvSpPr>
        <p:spPr>
          <a:xfrm>
            <a:off x="6205085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7120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19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84" name="Google Shape;18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" name="Picture 14" descr="279915ac-776c-4c45-ae0f-328a6db17f17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577164" y="-2076"/>
            <a:ext cx="5334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3"/>
          <p:cNvGrpSpPr/>
          <p:nvPr/>
        </p:nvGrpSpPr>
        <p:grpSpPr>
          <a:xfrm>
            <a:off x="0" y="0"/>
            <a:ext cx="6523526" cy="369900"/>
            <a:chOff x="0" y="0"/>
            <a:chExt cx="6523526" cy="369900"/>
          </a:xfrm>
        </p:grpSpPr>
        <p:pic>
          <p:nvPicPr>
            <p:cNvPr id="240" name="Google Shape;24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2" name="Google Shape;242;p23"/>
          <p:cNvGrpSpPr/>
          <p:nvPr/>
        </p:nvGrpSpPr>
        <p:grpSpPr>
          <a:xfrm>
            <a:off x="0" y="0"/>
            <a:ext cx="9144000" cy="5143512"/>
            <a:chOff x="0" y="0"/>
            <a:chExt cx="9144000" cy="5143512"/>
          </a:xfrm>
        </p:grpSpPr>
        <p:pic>
          <p:nvPicPr>
            <p:cNvPr id="243" name="Google Shape;243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 descr="279915ac-776c-4c45-ae0f-328a6db17f17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577164" y="-2076"/>
            <a:ext cx="5334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-5400000">
            <a:off x="-145124" y="3582752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088" y="-1365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30"/>
          <p:cNvGrpSpPr/>
          <p:nvPr/>
        </p:nvGrpSpPr>
        <p:grpSpPr>
          <a:xfrm>
            <a:off x="0" y="-13638"/>
            <a:ext cx="8878852" cy="4923618"/>
            <a:chOff x="0" y="-13638"/>
            <a:chExt cx="8878852" cy="4923618"/>
          </a:xfrm>
        </p:grpSpPr>
        <p:pic>
          <p:nvPicPr>
            <p:cNvPr id="306" name="Google Shape;30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7" name="Google Shape;307;p30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308" name="Google Shape;308;p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9" name="Google Shape;309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2" name="Picture 11" descr="279915ac-776c-4c45-ae0f-328a6db17f17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577164" y="-2076"/>
            <a:ext cx="5334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1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8632789" y="38875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31"/>
          <p:cNvGrpSpPr/>
          <p:nvPr/>
        </p:nvGrpSpPr>
        <p:grpSpPr>
          <a:xfrm>
            <a:off x="-26" y="-20456"/>
            <a:ext cx="972776" cy="5162894"/>
            <a:chOff x="-26" y="-20456"/>
            <a:chExt cx="972776" cy="5162894"/>
          </a:xfrm>
        </p:grpSpPr>
        <p:pic>
          <p:nvPicPr>
            <p:cNvPr id="314" name="Google Shape;31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6" name="Google Shape;316;p31"/>
          <p:cNvGrpSpPr/>
          <p:nvPr/>
        </p:nvGrpSpPr>
        <p:grpSpPr>
          <a:xfrm rot="10800000">
            <a:off x="5368113" y="4784100"/>
            <a:ext cx="3789523" cy="359400"/>
            <a:chOff x="-13638" y="0"/>
            <a:chExt cx="3789523" cy="359400"/>
          </a:xfrm>
        </p:grpSpPr>
        <p:pic>
          <p:nvPicPr>
            <p:cNvPr id="317" name="Google Shape;31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 descr="279915ac-776c-4c45-ae0f-328a6db17f17.png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577164" y="-2076"/>
            <a:ext cx="5334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225" y="0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3"/>
          <p:cNvGrpSpPr/>
          <p:nvPr/>
        </p:nvGrpSpPr>
        <p:grpSpPr>
          <a:xfrm>
            <a:off x="4303195" y="4617494"/>
            <a:ext cx="4845850" cy="529600"/>
            <a:chOff x="4296376" y="4610675"/>
            <a:chExt cx="4845850" cy="529600"/>
          </a:xfrm>
        </p:grpSpPr>
        <p:pic>
          <p:nvPicPr>
            <p:cNvPr id="26" name="Google Shape;26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5690275" y="1037350"/>
            <a:ext cx="1097400" cy="1097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12" name="Picture 11" descr="279915ac-776c-4c45-ae0f-328a6db17f17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577164" y="-2076"/>
            <a:ext cx="5334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19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61" name="Google Shape;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 rot="-5400000">
            <a:off x="7509601" y="3503753"/>
            <a:ext cx="1716695" cy="130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7"/>
          <p:cNvGrpSpPr/>
          <p:nvPr/>
        </p:nvGrpSpPr>
        <p:grpSpPr>
          <a:xfrm>
            <a:off x="0" y="0"/>
            <a:ext cx="5837899" cy="536050"/>
            <a:chOff x="0" y="0"/>
            <a:chExt cx="5837899" cy="536050"/>
          </a:xfrm>
        </p:grpSpPr>
        <p:pic>
          <p:nvPicPr>
            <p:cNvPr id="64" name="Google Shape;64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Picture 11" descr="279915ac-776c-4c45-ae0f-328a6db17f17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577164" y="-2076"/>
            <a:ext cx="5334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8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72" name="Google Shape;7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Picture 9" descr="279915ac-776c-4c45-ae0f-328a6db17f17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577164" y="-2076"/>
            <a:ext cx="5334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79" name="Google Shape;7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9"/>
          <p:cNvGrpSpPr/>
          <p:nvPr/>
        </p:nvGrpSpPr>
        <p:grpSpPr>
          <a:xfrm rot="10800000">
            <a:off x="0" y="2100"/>
            <a:ext cx="4881173" cy="365700"/>
            <a:chOff x="4261050" y="4610675"/>
            <a:chExt cx="4881173" cy="365700"/>
          </a:xfrm>
        </p:grpSpPr>
        <p:pic>
          <p:nvPicPr>
            <p:cNvPr id="82" name="Google Shape;82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Picture 11" descr="279915ac-776c-4c45-ae0f-328a6db17f17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577164" y="-2076"/>
            <a:ext cx="5334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0" y="-190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2476500" y="1872450"/>
            <a:ext cx="4191000" cy="104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2476500" y="2839950"/>
            <a:ext cx="4191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91" name="Google Shape;9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70784" y="263618"/>
            <a:ext cx="1768000" cy="13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1"/>
          <p:cNvGrpSpPr/>
          <p:nvPr/>
        </p:nvGrpSpPr>
        <p:grpSpPr>
          <a:xfrm flipH="1">
            <a:off x="0" y="0"/>
            <a:ext cx="9144000" cy="5158300"/>
            <a:chOff x="0" y="0"/>
            <a:chExt cx="9144000" cy="5158300"/>
          </a:xfrm>
        </p:grpSpPr>
        <p:pic>
          <p:nvPicPr>
            <p:cNvPr id="93" name="Google Shape;9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11"/>
          <p:cNvGrpSpPr/>
          <p:nvPr/>
        </p:nvGrpSpPr>
        <p:grpSpPr>
          <a:xfrm flipH="1">
            <a:off x="-5031" y="0"/>
            <a:ext cx="9149031" cy="5153900"/>
            <a:chOff x="0" y="0"/>
            <a:chExt cx="9149031" cy="5153900"/>
          </a:xfrm>
        </p:grpSpPr>
        <p:grpSp>
          <p:nvGrpSpPr>
            <p:cNvPr id="96" name="Google Shape;96;p11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97" name="Google Shape;97;p1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11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100" name="Google Shape;100;p1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7" name="Picture 16" descr="279915ac-776c-4c45-ae0f-328a6db17f17.png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577164" y="-2076"/>
            <a:ext cx="5334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2" hasCustomPrompt="1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3" hasCustomPrompt="1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4" hasCustomPrompt="1"/>
          </p:nvPr>
        </p:nvSpPr>
        <p:spPr>
          <a:xfrm>
            <a:off x="37591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9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 hasCustomPrompt="1"/>
          </p:nvPr>
        </p:nvSpPr>
        <p:spPr>
          <a:xfrm>
            <a:off x="37592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 hasCustomPrompt="1"/>
          </p:nvPr>
        </p:nvSpPr>
        <p:spPr>
          <a:xfrm>
            <a:off x="46900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1280600" y="2781762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1280600" y="386442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5575300" y="1699096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5575300" y="2781754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5575300" y="386441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18" name="Google Shape;118;p1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19" name="Google Shape;1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3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22" name="Google Shape;12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" name="Picture 22" descr="279915ac-776c-4c45-ae0f-328a6db17f17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577164" y="-2076"/>
            <a:ext cx="5334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5" name="Picture 4" descr="279915ac-776c-4c45-ae0f-328a6db17f17.png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8577164" y="-19050"/>
            <a:ext cx="533400" cy="5334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4" r:id="rId12"/>
    <p:sldLayoutId id="2147483665" r:id="rId13"/>
    <p:sldLayoutId id="2147483669" r:id="rId14"/>
    <p:sldLayoutId id="2147483676" r:id="rId15"/>
    <p:sldLayoutId id="2147483677" r:id="rId16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>
            <a:spLocks noGrp="1"/>
          </p:cNvSpPr>
          <p:nvPr>
            <p:ph type="ctrTitle"/>
          </p:nvPr>
        </p:nvSpPr>
        <p:spPr>
          <a:xfrm>
            <a:off x="990600" y="971550"/>
            <a:ext cx="7199400" cy="14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dirty="0" smtClean="0">
                <a:latin typeface="+mn-lt"/>
              </a:rPr>
              <a:t>DAILY HABIT TRACKER</a:t>
            </a:r>
            <a:endParaRPr sz="4800" dirty="0">
              <a:latin typeface="+mn-lt"/>
            </a:endParaRPr>
          </a:p>
        </p:txBody>
      </p:sp>
      <p:sp>
        <p:nvSpPr>
          <p:cNvPr id="330" name="Google Shape;330;p35"/>
          <p:cNvSpPr txBox="1">
            <a:spLocks noGrp="1"/>
          </p:cNvSpPr>
          <p:nvPr>
            <p:ph type="subTitle" idx="1"/>
          </p:nvPr>
        </p:nvSpPr>
        <p:spPr>
          <a:xfrm>
            <a:off x="2856000" y="3181350"/>
            <a:ext cx="54864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1" dirty="0" smtClean="0">
                <a:latin typeface="+mn-lt"/>
              </a:rPr>
              <a:t>NHÓM THỰC HIỆN: NHÓM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1" dirty="0" smtClean="0">
                <a:latin typeface="+mn-lt"/>
              </a:rPr>
              <a:t>MÔN: LẬP TRÌNH KHOA HỌC DỮ LIỆU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1" dirty="0" smtClean="0">
                <a:latin typeface="+mn-lt"/>
              </a:rPr>
              <a:t>GVHD: THS. NGÔ MẠNH CƯỜNG</a:t>
            </a:r>
            <a:endParaRPr sz="1600" b="1" dirty="0">
              <a:latin typeface="+mn-lt"/>
            </a:endParaRPr>
          </a:p>
        </p:txBody>
      </p:sp>
      <p:sp>
        <p:nvSpPr>
          <p:cNvPr id="4" name="Google Shape;330;p35"/>
          <p:cNvSpPr txBox="1">
            <a:spLocks/>
          </p:cNvSpPr>
          <p:nvPr/>
        </p:nvSpPr>
        <p:spPr>
          <a:xfrm>
            <a:off x="1143000" y="2419350"/>
            <a:ext cx="71994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vi-VN" sz="3200" b="1" dirty="0" smtClean="0">
                <a:latin typeface="+mn-lt"/>
              </a:rPr>
              <a:t>GAMIFY THÓI QUEN TỐT</a:t>
            </a:r>
            <a:endParaRPr lang="vi-VN" sz="3200" b="1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6600" y="361950"/>
            <a:ext cx="7704000" cy="572700"/>
          </a:xfrm>
        </p:spPr>
        <p:txBody>
          <a:bodyPr/>
          <a:lstStyle/>
          <a:p>
            <a:r>
              <a:rPr lang="vi-VN" sz="2400" dirty="0" smtClean="0">
                <a:latin typeface="+mn-lt"/>
              </a:rPr>
              <a:t>CORE SYSTEM DESIGN</a:t>
            </a:r>
            <a:endParaRPr lang="en-US" sz="2400" dirty="0"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8" b="3460"/>
          <a:stretch/>
        </p:blipFill>
        <p:spPr bwMode="auto">
          <a:xfrm>
            <a:off x="990600" y="862014"/>
            <a:ext cx="7160835" cy="4257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015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5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0131" r="30127"/>
          <a:stretch/>
        </p:blipFill>
        <p:spPr>
          <a:xfrm>
            <a:off x="685800" y="669621"/>
            <a:ext cx="2106175" cy="3810000"/>
          </a:xfrm>
          <a:prstGeom prst="round2DiagRect">
            <a:avLst>
              <a:gd name="adj1" fmla="val 50000"/>
              <a:gd name="adj2" fmla="val 0"/>
            </a:avLst>
          </a:prstGeom>
        </p:spPr>
      </p:pic>
      <p:pic>
        <p:nvPicPr>
          <p:cNvPr id="544" name="Google Shape;544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5183" r="18600"/>
          <a:stretch/>
        </p:blipFill>
        <p:spPr>
          <a:xfrm>
            <a:off x="3048000" y="669621"/>
            <a:ext cx="1600200" cy="2057400"/>
          </a:xfrm>
          <a:prstGeom prst="round2DiagRect">
            <a:avLst>
              <a:gd name="adj1" fmla="val 0"/>
              <a:gd name="adj2" fmla="val 50000"/>
            </a:avLst>
          </a:prstGeom>
        </p:spPr>
      </p:pic>
      <p:pic>
        <p:nvPicPr>
          <p:cNvPr id="545" name="Google Shape;545;p52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t="25648" b="14607"/>
          <a:stretch/>
        </p:blipFill>
        <p:spPr>
          <a:xfrm>
            <a:off x="3048000" y="2952750"/>
            <a:ext cx="5410200" cy="1600200"/>
          </a:xfrm>
          <a:prstGeom prst="round2DiagRect">
            <a:avLst>
              <a:gd name="adj1" fmla="val 0"/>
              <a:gd name="adj2" fmla="val 50000"/>
            </a:avLst>
          </a:prstGeom>
        </p:spPr>
      </p:pic>
      <p:sp>
        <p:nvSpPr>
          <p:cNvPr id="8" name="Google Shape;29;p3"/>
          <p:cNvSpPr txBox="1">
            <a:spLocks/>
          </p:cNvSpPr>
          <p:nvPr/>
        </p:nvSpPr>
        <p:spPr>
          <a:xfrm>
            <a:off x="6165937" y="669621"/>
            <a:ext cx="1097400" cy="1097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b="1" dirty="0" smtClean="0"/>
              <a:t>03</a:t>
            </a:r>
            <a:endParaRPr lang="en-US" b="1" dirty="0"/>
          </a:p>
        </p:txBody>
      </p:sp>
      <p:sp>
        <p:nvSpPr>
          <p:cNvPr id="10" name="Google Shape;354;p37"/>
          <p:cNvSpPr txBox="1">
            <a:spLocks noGrp="1"/>
          </p:cNvSpPr>
          <p:nvPr>
            <p:ph type="subTitle" idx="4294967295"/>
          </p:nvPr>
        </p:nvSpPr>
        <p:spPr>
          <a:xfrm>
            <a:off x="5410200" y="1885950"/>
            <a:ext cx="28956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vi-VN" sz="4000" b="1" dirty="0" smtClean="0">
                <a:latin typeface="+mn-lt"/>
              </a:rPr>
              <a:t>KẾT LUẬN</a:t>
            </a:r>
            <a:endParaRPr sz="4000" b="1" dirty="0">
              <a:latin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"/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>
                <a:latin typeface="+mn-lt"/>
              </a:rPr>
              <a:t>KẾT LUẬN</a:t>
            </a:r>
            <a:endParaRPr dirty="0">
              <a:latin typeface="+mn-lt"/>
            </a:endParaRPr>
          </a:p>
        </p:txBody>
      </p:sp>
      <p:sp>
        <p:nvSpPr>
          <p:cNvPr id="404" name="Google Shape;404;p42"/>
          <p:cNvSpPr txBox="1">
            <a:spLocks noGrp="1"/>
          </p:cNvSpPr>
          <p:nvPr>
            <p:ph type="subTitle" idx="4"/>
          </p:nvPr>
        </p:nvSpPr>
        <p:spPr>
          <a:xfrm>
            <a:off x="709758" y="2073291"/>
            <a:ext cx="2566842" cy="4984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vi-VN" sz="1600" dirty="0">
                <a:latin typeface="+mn-lt"/>
              </a:rPr>
              <a:t>KẾT QUẢ ĐẠT ĐƯỢC</a:t>
            </a:r>
            <a:endParaRPr sz="1600" dirty="0">
              <a:latin typeface="+mn-lt"/>
              <a:sym typeface="Poppins"/>
            </a:endParaRPr>
          </a:p>
        </p:txBody>
      </p:sp>
      <p:sp>
        <p:nvSpPr>
          <p:cNvPr id="405" name="Google Shape;405;p42"/>
          <p:cNvSpPr txBox="1">
            <a:spLocks noGrp="1"/>
          </p:cNvSpPr>
          <p:nvPr>
            <p:ph type="subTitle" idx="5"/>
          </p:nvPr>
        </p:nvSpPr>
        <p:spPr>
          <a:xfrm>
            <a:off x="3459158" y="2073291"/>
            <a:ext cx="2484441" cy="4984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600" dirty="0">
                <a:latin typeface="+mj-lt"/>
              </a:rPr>
              <a:t>KHÓ KHĂN &amp; HẠN CHẾ</a:t>
            </a:r>
            <a:endParaRPr sz="1600" dirty="0">
              <a:latin typeface="+mj-lt"/>
              <a:sym typeface="Poppins"/>
            </a:endParaRPr>
          </a:p>
        </p:txBody>
      </p:sp>
      <p:sp>
        <p:nvSpPr>
          <p:cNvPr id="406" name="Google Shape;406;p42"/>
          <p:cNvSpPr txBox="1">
            <a:spLocks noGrp="1"/>
          </p:cNvSpPr>
          <p:nvPr>
            <p:ph type="subTitle" idx="1"/>
          </p:nvPr>
        </p:nvSpPr>
        <p:spPr>
          <a:xfrm>
            <a:off x="709750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vi-VN" sz="1600" dirty="0" smtClean="0">
                <a:latin typeface="+mn-lt"/>
              </a:rPr>
              <a:t>Point System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vi-VN" sz="1600" dirty="0" smtClean="0">
                <a:latin typeface="+mn-lt"/>
              </a:rPr>
              <a:t>Gamification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vi-VN" sz="1600" dirty="0" smtClean="0">
                <a:latin typeface="+mn-lt"/>
              </a:rPr>
              <a:t>Trực quan hóa dữ liệu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vi-VN" sz="1600" dirty="0" smtClean="0">
                <a:latin typeface="+mn-lt"/>
              </a:rPr>
              <a:t>Cộng đồng</a:t>
            </a:r>
            <a:endParaRPr sz="1600" dirty="0">
              <a:latin typeface="+mn-lt"/>
            </a:endParaRPr>
          </a:p>
        </p:txBody>
      </p:sp>
      <p:sp>
        <p:nvSpPr>
          <p:cNvPr id="407" name="Google Shape;407;p42"/>
          <p:cNvSpPr txBox="1">
            <a:spLocks noGrp="1"/>
          </p:cNvSpPr>
          <p:nvPr>
            <p:ph type="subTitle" idx="2"/>
          </p:nvPr>
        </p:nvSpPr>
        <p:spPr>
          <a:xfrm>
            <a:off x="3457413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vi-VN" sz="1600" dirty="0" smtClean="0">
                <a:latin typeface="+mn-lt"/>
              </a:rPr>
              <a:t>Lưu trữ dữ liệu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vi-VN" sz="1600" dirty="0" smtClean="0">
                <a:latin typeface="+mn-lt"/>
              </a:rPr>
              <a:t>Bảo mật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vi-VN" sz="1600" dirty="0" smtClean="0">
                <a:latin typeface="+mn-lt"/>
              </a:rPr>
              <a:t>Triển khai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vi-VN" sz="1600" dirty="0" smtClean="0">
                <a:latin typeface="+mn-lt"/>
              </a:rPr>
              <a:t>Tính năng</a:t>
            </a:r>
            <a:endParaRPr sz="1600" dirty="0">
              <a:latin typeface="+mn-lt"/>
            </a:endParaRPr>
          </a:p>
        </p:txBody>
      </p:sp>
      <p:sp>
        <p:nvSpPr>
          <p:cNvPr id="408" name="Google Shape;408;p42"/>
          <p:cNvSpPr txBox="1">
            <a:spLocks noGrp="1"/>
          </p:cNvSpPr>
          <p:nvPr>
            <p:ph type="subTitle" idx="3"/>
          </p:nvPr>
        </p:nvSpPr>
        <p:spPr>
          <a:xfrm>
            <a:off x="6205076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vi-VN" sz="1600" dirty="0" smtClean="0">
                <a:latin typeface="+mn-lt"/>
              </a:rPr>
              <a:t>Nâng cấp hệ thống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vi-VN" sz="1600" dirty="0" smtClean="0">
                <a:latin typeface="+mn-lt"/>
              </a:rPr>
              <a:t>Nhắc nhở &amp; AI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vi-VN" sz="1600" dirty="0" smtClean="0">
                <a:latin typeface="+mn-lt"/>
              </a:rPr>
              <a:t>Đa nền tảng</a:t>
            </a:r>
            <a:endParaRPr sz="1600" dirty="0">
              <a:latin typeface="+mn-lt"/>
            </a:endParaRPr>
          </a:p>
        </p:txBody>
      </p:sp>
      <p:sp>
        <p:nvSpPr>
          <p:cNvPr id="409" name="Google Shape;409;p42"/>
          <p:cNvSpPr txBox="1">
            <a:spLocks noGrp="1"/>
          </p:cNvSpPr>
          <p:nvPr>
            <p:ph type="subTitle" idx="6"/>
          </p:nvPr>
        </p:nvSpPr>
        <p:spPr>
          <a:xfrm>
            <a:off x="6205084" y="2073291"/>
            <a:ext cx="2557915" cy="4984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 smtClean="0">
                <a:latin typeface="+mn-lt"/>
                <a:ea typeface="Poppins"/>
                <a:cs typeface="Poppins"/>
                <a:sym typeface="Poppins"/>
              </a:rPr>
              <a:t>HƯỚNG PHÁT TRIỂN</a:t>
            </a:r>
            <a:endParaRPr sz="1600" dirty="0"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410" name="Google Shape;410;p42"/>
          <p:cNvSpPr/>
          <p:nvPr/>
        </p:nvSpPr>
        <p:spPr>
          <a:xfrm>
            <a:off x="1501827" y="124321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1" name="Google Shape;411;p42"/>
          <p:cNvSpPr/>
          <p:nvPr/>
        </p:nvSpPr>
        <p:spPr>
          <a:xfrm>
            <a:off x="4240977" y="124321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2" name="Google Shape;412;p42"/>
          <p:cNvSpPr/>
          <p:nvPr/>
        </p:nvSpPr>
        <p:spPr>
          <a:xfrm>
            <a:off x="6986902" y="124321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13" name="Google Shape;413;p42"/>
          <p:cNvGrpSpPr/>
          <p:nvPr/>
        </p:nvGrpSpPr>
        <p:grpSpPr>
          <a:xfrm>
            <a:off x="1705342" y="1419942"/>
            <a:ext cx="301413" cy="342826"/>
            <a:chOff x="3170695" y="2687294"/>
            <a:chExt cx="331151" cy="376649"/>
          </a:xfrm>
        </p:grpSpPr>
        <p:sp>
          <p:nvSpPr>
            <p:cNvPr id="414" name="Google Shape;414;p42"/>
            <p:cNvSpPr/>
            <p:nvPr/>
          </p:nvSpPr>
          <p:spPr>
            <a:xfrm>
              <a:off x="3170695" y="2853462"/>
              <a:ext cx="331151" cy="55248"/>
            </a:xfrm>
            <a:custGeom>
              <a:avLst/>
              <a:gdLst/>
              <a:ahLst/>
              <a:cxnLst/>
              <a:rect l="l" t="t" r="r" b="b"/>
              <a:pathLst>
                <a:path w="11718" h="1955" extrusionOk="0">
                  <a:moveTo>
                    <a:pt x="388" y="1"/>
                  </a:moveTo>
                  <a:cubicBezTo>
                    <a:pt x="174" y="1"/>
                    <a:pt x="0" y="175"/>
                    <a:pt x="0" y="392"/>
                  </a:cubicBezTo>
                  <a:lnTo>
                    <a:pt x="0" y="781"/>
                  </a:lnTo>
                  <a:cubicBezTo>
                    <a:pt x="0" y="956"/>
                    <a:pt x="115" y="1109"/>
                    <a:pt x="283" y="1157"/>
                  </a:cubicBezTo>
                  <a:cubicBezTo>
                    <a:pt x="397" y="1191"/>
                    <a:pt x="3101" y="1955"/>
                    <a:pt x="5859" y="1955"/>
                  </a:cubicBezTo>
                  <a:cubicBezTo>
                    <a:pt x="8616" y="1955"/>
                    <a:pt x="11321" y="1191"/>
                    <a:pt x="11435" y="1157"/>
                  </a:cubicBezTo>
                  <a:cubicBezTo>
                    <a:pt x="11602" y="1109"/>
                    <a:pt x="11717" y="956"/>
                    <a:pt x="11717" y="781"/>
                  </a:cubicBezTo>
                  <a:lnTo>
                    <a:pt x="11717" y="392"/>
                  </a:lnTo>
                  <a:cubicBezTo>
                    <a:pt x="11717" y="176"/>
                    <a:pt x="11542" y="1"/>
                    <a:pt x="11327" y="1"/>
                  </a:cubicBezTo>
                  <a:lnTo>
                    <a:pt x="391" y="1"/>
                  </a:lnTo>
                  <a:cubicBezTo>
                    <a:pt x="390" y="1"/>
                    <a:pt x="389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2"/>
            <p:cNvSpPr/>
            <p:nvPr/>
          </p:nvSpPr>
          <p:spPr>
            <a:xfrm>
              <a:off x="3192738" y="2912469"/>
              <a:ext cx="287009" cy="151474"/>
            </a:xfrm>
            <a:custGeom>
              <a:avLst/>
              <a:gdLst/>
              <a:ahLst/>
              <a:cxnLst/>
              <a:rect l="l" t="t" r="r" b="b"/>
              <a:pathLst>
                <a:path w="10156" h="5360" extrusionOk="0">
                  <a:moveTo>
                    <a:pt x="0" y="1"/>
                  </a:moveTo>
                  <a:lnTo>
                    <a:pt x="0" y="1036"/>
                  </a:lnTo>
                  <a:cubicBezTo>
                    <a:pt x="0" y="1252"/>
                    <a:pt x="175" y="1427"/>
                    <a:pt x="391" y="1427"/>
                  </a:cubicBezTo>
                  <a:lnTo>
                    <a:pt x="945" y="1427"/>
                  </a:lnTo>
                  <a:cubicBezTo>
                    <a:pt x="1035" y="1746"/>
                    <a:pt x="1164" y="2054"/>
                    <a:pt x="1330" y="2347"/>
                  </a:cubicBezTo>
                  <a:lnTo>
                    <a:pt x="936" y="2741"/>
                  </a:lnTo>
                  <a:cubicBezTo>
                    <a:pt x="783" y="2894"/>
                    <a:pt x="783" y="3142"/>
                    <a:pt x="936" y="3293"/>
                  </a:cubicBezTo>
                  <a:lnTo>
                    <a:pt x="2040" y="4398"/>
                  </a:lnTo>
                  <a:cubicBezTo>
                    <a:pt x="2117" y="4474"/>
                    <a:pt x="2216" y="4512"/>
                    <a:pt x="2316" y="4512"/>
                  </a:cubicBezTo>
                  <a:cubicBezTo>
                    <a:pt x="2416" y="4512"/>
                    <a:pt x="2516" y="4474"/>
                    <a:pt x="2593" y="4398"/>
                  </a:cubicBezTo>
                  <a:lnTo>
                    <a:pt x="2986" y="4003"/>
                  </a:lnTo>
                  <a:cubicBezTo>
                    <a:pt x="3279" y="4169"/>
                    <a:pt x="3587" y="4298"/>
                    <a:pt x="3906" y="4388"/>
                  </a:cubicBezTo>
                  <a:lnTo>
                    <a:pt x="3906" y="4969"/>
                  </a:lnTo>
                  <a:cubicBezTo>
                    <a:pt x="3906" y="5184"/>
                    <a:pt x="4081" y="5359"/>
                    <a:pt x="4297" y="5359"/>
                  </a:cubicBezTo>
                  <a:lnTo>
                    <a:pt x="5859" y="5359"/>
                  </a:lnTo>
                  <a:cubicBezTo>
                    <a:pt x="6075" y="5359"/>
                    <a:pt x="6250" y="5184"/>
                    <a:pt x="6250" y="4969"/>
                  </a:cubicBezTo>
                  <a:lnTo>
                    <a:pt x="6250" y="4388"/>
                  </a:lnTo>
                  <a:cubicBezTo>
                    <a:pt x="6569" y="4298"/>
                    <a:pt x="6877" y="4169"/>
                    <a:pt x="7170" y="4003"/>
                  </a:cubicBezTo>
                  <a:lnTo>
                    <a:pt x="7563" y="4398"/>
                  </a:lnTo>
                  <a:cubicBezTo>
                    <a:pt x="7640" y="4474"/>
                    <a:pt x="7740" y="4512"/>
                    <a:pt x="7840" y="4512"/>
                  </a:cubicBezTo>
                  <a:cubicBezTo>
                    <a:pt x="7940" y="4512"/>
                    <a:pt x="8040" y="4474"/>
                    <a:pt x="8116" y="4398"/>
                  </a:cubicBezTo>
                  <a:lnTo>
                    <a:pt x="9221" y="3293"/>
                  </a:lnTo>
                  <a:cubicBezTo>
                    <a:pt x="9373" y="3142"/>
                    <a:pt x="9373" y="2894"/>
                    <a:pt x="9221" y="2741"/>
                  </a:cubicBezTo>
                  <a:lnTo>
                    <a:pt x="8826" y="2347"/>
                  </a:lnTo>
                  <a:cubicBezTo>
                    <a:pt x="8992" y="2054"/>
                    <a:pt x="9121" y="1746"/>
                    <a:pt x="9211" y="1427"/>
                  </a:cubicBezTo>
                  <a:lnTo>
                    <a:pt x="9765" y="1427"/>
                  </a:lnTo>
                  <a:cubicBezTo>
                    <a:pt x="9981" y="1427"/>
                    <a:pt x="10156" y="1252"/>
                    <a:pt x="10156" y="1036"/>
                  </a:cubicBezTo>
                  <a:lnTo>
                    <a:pt x="10156" y="1"/>
                  </a:lnTo>
                  <a:cubicBezTo>
                    <a:pt x="9602" y="131"/>
                    <a:pt x="8766" y="307"/>
                    <a:pt x="7794" y="443"/>
                  </a:cubicBezTo>
                  <a:cubicBezTo>
                    <a:pt x="7696" y="1861"/>
                    <a:pt x="6522" y="2990"/>
                    <a:pt x="5079" y="2990"/>
                  </a:cubicBezTo>
                  <a:cubicBezTo>
                    <a:pt x="3635" y="2990"/>
                    <a:pt x="2461" y="1861"/>
                    <a:pt x="2364" y="443"/>
                  </a:cubicBezTo>
                  <a:cubicBezTo>
                    <a:pt x="1390" y="307"/>
                    <a:pt x="556" y="13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3194914" y="2687294"/>
              <a:ext cx="282939" cy="144126"/>
            </a:xfrm>
            <a:custGeom>
              <a:avLst/>
              <a:gdLst/>
              <a:ahLst/>
              <a:cxnLst/>
              <a:rect l="l" t="t" r="r" b="b"/>
              <a:pathLst>
                <a:path w="10012" h="5100" extrusionOk="0">
                  <a:moveTo>
                    <a:pt x="5006" y="1"/>
                  </a:moveTo>
                  <a:cubicBezTo>
                    <a:pt x="4490" y="1"/>
                    <a:pt x="3974" y="69"/>
                    <a:pt x="3472" y="204"/>
                  </a:cubicBezTo>
                  <a:cubicBezTo>
                    <a:pt x="3245" y="267"/>
                    <a:pt x="3132" y="530"/>
                    <a:pt x="3230" y="745"/>
                  </a:cubicBezTo>
                  <a:lnTo>
                    <a:pt x="4580" y="3765"/>
                  </a:lnTo>
                  <a:cubicBezTo>
                    <a:pt x="4669" y="3962"/>
                    <a:pt x="4582" y="4194"/>
                    <a:pt x="4385" y="4283"/>
                  </a:cubicBezTo>
                  <a:cubicBezTo>
                    <a:pt x="4333" y="4306"/>
                    <a:pt x="4279" y="4317"/>
                    <a:pt x="4225" y="4317"/>
                  </a:cubicBezTo>
                  <a:cubicBezTo>
                    <a:pt x="4076" y="4317"/>
                    <a:pt x="3933" y="4231"/>
                    <a:pt x="3869" y="4087"/>
                  </a:cubicBezTo>
                  <a:lnTo>
                    <a:pt x="2648" y="1356"/>
                  </a:lnTo>
                  <a:cubicBezTo>
                    <a:pt x="1253" y="2090"/>
                    <a:pt x="251" y="3482"/>
                    <a:pt x="0" y="5099"/>
                  </a:cubicBezTo>
                  <a:lnTo>
                    <a:pt x="10012" y="5099"/>
                  </a:lnTo>
                  <a:cubicBezTo>
                    <a:pt x="9761" y="3482"/>
                    <a:pt x="8759" y="2090"/>
                    <a:pt x="7364" y="1356"/>
                  </a:cubicBezTo>
                  <a:lnTo>
                    <a:pt x="6143" y="4087"/>
                  </a:lnTo>
                  <a:cubicBezTo>
                    <a:pt x="6079" y="4232"/>
                    <a:pt x="5937" y="4317"/>
                    <a:pt x="5788" y="4317"/>
                  </a:cubicBezTo>
                  <a:cubicBezTo>
                    <a:pt x="5734" y="4317"/>
                    <a:pt x="5680" y="4306"/>
                    <a:pt x="5627" y="4283"/>
                  </a:cubicBezTo>
                  <a:cubicBezTo>
                    <a:pt x="5430" y="4194"/>
                    <a:pt x="5343" y="3962"/>
                    <a:pt x="5432" y="3765"/>
                  </a:cubicBezTo>
                  <a:lnTo>
                    <a:pt x="6782" y="745"/>
                  </a:lnTo>
                  <a:cubicBezTo>
                    <a:pt x="6880" y="530"/>
                    <a:pt x="6768" y="267"/>
                    <a:pt x="6540" y="204"/>
                  </a:cubicBezTo>
                  <a:cubicBezTo>
                    <a:pt x="6038" y="69"/>
                    <a:pt x="5522" y="1"/>
                    <a:pt x="5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42"/>
          <p:cNvGrpSpPr/>
          <p:nvPr/>
        </p:nvGrpSpPr>
        <p:grpSpPr>
          <a:xfrm>
            <a:off x="7184354" y="1419865"/>
            <a:ext cx="342981" cy="342981"/>
            <a:chOff x="7241633" y="2090612"/>
            <a:chExt cx="376819" cy="376819"/>
          </a:xfrm>
        </p:grpSpPr>
        <p:sp>
          <p:nvSpPr>
            <p:cNvPr id="418" name="Google Shape;418;p42"/>
            <p:cNvSpPr/>
            <p:nvPr/>
          </p:nvSpPr>
          <p:spPr>
            <a:xfrm>
              <a:off x="7374878" y="2312114"/>
              <a:ext cx="110412" cy="66270"/>
            </a:xfrm>
            <a:custGeom>
              <a:avLst/>
              <a:gdLst/>
              <a:ahLst/>
              <a:cxnLst/>
              <a:rect l="l" t="t" r="r" b="b"/>
              <a:pathLst>
                <a:path w="3907" h="2345" extrusionOk="0">
                  <a:moveTo>
                    <a:pt x="44" y="0"/>
                  </a:moveTo>
                  <a:cubicBezTo>
                    <a:pt x="18" y="129"/>
                    <a:pt x="0" y="258"/>
                    <a:pt x="0" y="391"/>
                  </a:cubicBezTo>
                  <a:cubicBezTo>
                    <a:pt x="0" y="1469"/>
                    <a:pt x="876" y="2345"/>
                    <a:pt x="1952" y="2345"/>
                  </a:cubicBezTo>
                  <a:cubicBezTo>
                    <a:pt x="3030" y="2345"/>
                    <a:pt x="3906" y="1469"/>
                    <a:pt x="3906" y="391"/>
                  </a:cubicBezTo>
                  <a:cubicBezTo>
                    <a:pt x="3906" y="258"/>
                    <a:pt x="3889" y="129"/>
                    <a:pt x="3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7286566" y="2312114"/>
              <a:ext cx="287037" cy="155317"/>
            </a:xfrm>
            <a:custGeom>
              <a:avLst/>
              <a:gdLst/>
              <a:ahLst/>
              <a:cxnLst/>
              <a:rect l="l" t="t" r="r" b="b"/>
              <a:pathLst>
                <a:path w="10157" h="5496" extrusionOk="0">
                  <a:moveTo>
                    <a:pt x="391" y="0"/>
                  </a:moveTo>
                  <a:cubicBezTo>
                    <a:pt x="175" y="0"/>
                    <a:pt x="0" y="175"/>
                    <a:pt x="0" y="391"/>
                  </a:cubicBezTo>
                  <a:lnTo>
                    <a:pt x="0" y="1173"/>
                  </a:lnTo>
                  <a:cubicBezTo>
                    <a:pt x="0" y="1388"/>
                    <a:pt x="175" y="1563"/>
                    <a:pt x="391" y="1563"/>
                  </a:cubicBezTo>
                  <a:lnTo>
                    <a:pt x="945" y="1563"/>
                  </a:lnTo>
                  <a:cubicBezTo>
                    <a:pt x="1036" y="1883"/>
                    <a:pt x="1164" y="2190"/>
                    <a:pt x="1330" y="2483"/>
                  </a:cubicBezTo>
                  <a:lnTo>
                    <a:pt x="935" y="2877"/>
                  </a:lnTo>
                  <a:cubicBezTo>
                    <a:pt x="783" y="3030"/>
                    <a:pt x="783" y="3277"/>
                    <a:pt x="935" y="3430"/>
                  </a:cubicBezTo>
                  <a:lnTo>
                    <a:pt x="2040" y="4533"/>
                  </a:lnTo>
                  <a:cubicBezTo>
                    <a:pt x="2117" y="4610"/>
                    <a:pt x="2217" y="4648"/>
                    <a:pt x="2317" y="4648"/>
                  </a:cubicBezTo>
                  <a:cubicBezTo>
                    <a:pt x="2416" y="4648"/>
                    <a:pt x="2516" y="4610"/>
                    <a:pt x="2593" y="4533"/>
                  </a:cubicBezTo>
                  <a:lnTo>
                    <a:pt x="2987" y="4140"/>
                  </a:lnTo>
                  <a:cubicBezTo>
                    <a:pt x="3280" y="4305"/>
                    <a:pt x="3587" y="4434"/>
                    <a:pt x="3907" y="4525"/>
                  </a:cubicBezTo>
                  <a:lnTo>
                    <a:pt x="3907" y="5079"/>
                  </a:lnTo>
                  <a:cubicBezTo>
                    <a:pt x="3907" y="5308"/>
                    <a:pt x="4095" y="5496"/>
                    <a:pt x="4324" y="5496"/>
                  </a:cubicBezTo>
                  <a:lnTo>
                    <a:pt x="5859" y="5496"/>
                  </a:lnTo>
                  <a:cubicBezTo>
                    <a:pt x="6075" y="5496"/>
                    <a:pt x="6250" y="5321"/>
                    <a:pt x="6250" y="5105"/>
                  </a:cubicBezTo>
                  <a:lnTo>
                    <a:pt x="6250" y="4525"/>
                  </a:lnTo>
                  <a:cubicBezTo>
                    <a:pt x="6569" y="4434"/>
                    <a:pt x="6877" y="4306"/>
                    <a:pt x="7170" y="4140"/>
                  </a:cubicBezTo>
                  <a:lnTo>
                    <a:pt x="7565" y="4533"/>
                  </a:lnTo>
                  <a:cubicBezTo>
                    <a:pt x="7641" y="4610"/>
                    <a:pt x="7741" y="4648"/>
                    <a:pt x="7841" y="4648"/>
                  </a:cubicBezTo>
                  <a:cubicBezTo>
                    <a:pt x="7940" y="4648"/>
                    <a:pt x="8040" y="4610"/>
                    <a:pt x="8116" y="4533"/>
                  </a:cubicBezTo>
                  <a:lnTo>
                    <a:pt x="9221" y="3430"/>
                  </a:lnTo>
                  <a:cubicBezTo>
                    <a:pt x="9374" y="3277"/>
                    <a:pt x="9374" y="3030"/>
                    <a:pt x="9221" y="2877"/>
                  </a:cubicBezTo>
                  <a:lnTo>
                    <a:pt x="8828" y="2483"/>
                  </a:lnTo>
                  <a:cubicBezTo>
                    <a:pt x="8992" y="2190"/>
                    <a:pt x="9121" y="1883"/>
                    <a:pt x="9211" y="1563"/>
                  </a:cubicBezTo>
                  <a:lnTo>
                    <a:pt x="9765" y="1563"/>
                  </a:lnTo>
                  <a:cubicBezTo>
                    <a:pt x="9981" y="1563"/>
                    <a:pt x="10156" y="1388"/>
                    <a:pt x="10156" y="1173"/>
                  </a:cubicBezTo>
                  <a:lnTo>
                    <a:pt x="10156" y="391"/>
                  </a:lnTo>
                  <a:cubicBezTo>
                    <a:pt x="10156" y="175"/>
                    <a:pt x="9981" y="0"/>
                    <a:pt x="9765" y="0"/>
                  </a:cubicBezTo>
                  <a:lnTo>
                    <a:pt x="7779" y="0"/>
                  </a:lnTo>
                  <a:cubicBezTo>
                    <a:pt x="7798" y="130"/>
                    <a:pt x="7813" y="260"/>
                    <a:pt x="7813" y="391"/>
                  </a:cubicBezTo>
                  <a:cubicBezTo>
                    <a:pt x="7813" y="1899"/>
                    <a:pt x="6587" y="3125"/>
                    <a:pt x="5079" y="3125"/>
                  </a:cubicBezTo>
                  <a:cubicBezTo>
                    <a:pt x="3571" y="3125"/>
                    <a:pt x="2345" y="1899"/>
                    <a:pt x="2345" y="391"/>
                  </a:cubicBezTo>
                  <a:cubicBezTo>
                    <a:pt x="2345" y="260"/>
                    <a:pt x="2360" y="130"/>
                    <a:pt x="2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7286566" y="2090612"/>
              <a:ext cx="88341" cy="44905"/>
            </a:xfrm>
            <a:custGeom>
              <a:avLst/>
              <a:gdLst/>
              <a:ahLst/>
              <a:cxnLst/>
              <a:rect l="l" t="t" r="r" b="b"/>
              <a:pathLst>
                <a:path w="3126" h="1589" extrusionOk="0">
                  <a:moveTo>
                    <a:pt x="391" y="1"/>
                  </a:moveTo>
                  <a:cubicBezTo>
                    <a:pt x="175" y="1"/>
                    <a:pt x="0" y="176"/>
                    <a:pt x="0" y="392"/>
                  </a:cubicBezTo>
                  <a:lnTo>
                    <a:pt x="0" y="1589"/>
                  </a:lnTo>
                  <a:lnTo>
                    <a:pt x="3125" y="1589"/>
                  </a:lnTo>
                  <a:lnTo>
                    <a:pt x="3125" y="392"/>
                  </a:lnTo>
                  <a:cubicBezTo>
                    <a:pt x="3125" y="176"/>
                    <a:pt x="2950" y="1"/>
                    <a:pt x="2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2"/>
            <p:cNvSpPr/>
            <p:nvPr/>
          </p:nvSpPr>
          <p:spPr>
            <a:xfrm>
              <a:off x="7463163" y="2212752"/>
              <a:ext cx="33177" cy="22128"/>
            </a:xfrm>
            <a:custGeom>
              <a:avLst/>
              <a:gdLst/>
              <a:ahLst/>
              <a:cxnLst/>
              <a:rect l="l" t="t" r="r" b="b"/>
              <a:pathLst>
                <a:path w="1174" h="783" extrusionOk="0">
                  <a:moveTo>
                    <a:pt x="1" y="1"/>
                  </a:moveTo>
                  <a:lnTo>
                    <a:pt x="1" y="782"/>
                  </a:lnTo>
                  <a:lnTo>
                    <a:pt x="1173" y="782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7518354" y="2212752"/>
              <a:ext cx="33149" cy="22128"/>
            </a:xfrm>
            <a:custGeom>
              <a:avLst/>
              <a:gdLst/>
              <a:ahLst/>
              <a:cxnLst/>
              <a:rect l="l" t="t" r="r" b="b"/>
              <a:pathLst>
                <a:path w="1173" h="783" extrusionOk="0">
                  <a:moveTo>
                    <a:pt x="0" y="1"/>
                  </a:moveTo>
                  <a:lnTo>
                    <a:pt x="0" y="782"/>
                  </a:lnTo>
                  <a:lnTo>
                    <a:pt x="1172" y="782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7241633" y="2113418"/>
              <a:ext cx="376819" cy="176682"/>
            </a:xfrm>
            <a:custGeom>
              <a:avLst/>
              <a:gdLst/>
              <a:ahLst/>
              <a:cxnLst/>
              <a:rect l="l" t="t" r="r" b="b"/>
              <a:pathLst>
                <a:path w="13334" h="6252" extrusionOk="0">
                  <a:moveTo>
                    <a:pt x="11355" y="2736"/>
                  </a:moveTo>
                  <a:cubicBezTo>
                    <a:pt x="11571" y="2736"/>
                    <a:pt x="11746" y="2911"/>
                    <a:pt x="11746" y="3126"/>
                  </a:cubicBezTo>
                  <a:lnTo>
                    <a:pt x="11746" y="4688"/>
                  </a:lnTo>
                  <a:cubicBezTo>
                    <a:pt x="11746" y="4904"/>
                    <a:pt x="11571" y="5079"/>
                    <a:pt x="11355" y="5079"/>
                  </a:cubicBezTo>
                  <a:lnTo>
                    <a:pt x="7449" y="5079"/>
                  </a:lnTo>
                  <a:cubicBezTo>
                    <a:pt x="7233" y="5079"/>
                    <a:pt x="7058" y="4904"/>
                    <a:pt x="7058" y="4688"/>
                  </a:cubicBezTo>
                  <a:lnTo>
                    <a:pt x="7058" y="3126"/>
                  </a:lnTo>
                  <a:cubicBezTo>
                    <a:pt x="7058" y="2911"/>
                    <a:pt x="7233" y="2736"/>
                    <a:pt x="7449" y="2736"/>
                  </a:cubicBezTo>
                  <a:close/>
                  <a:moveTo>
                    <a:pt x="10575" y="1"/>
                  </a:moveTo>
                  <a:cubicBezTo>
                    <a:pt x="10499" y="1"/>
                    <a:pt x="10423" y="23"/>
                    <a:pt x="10356" y="67"/>
                  </a:cubicBezTo>
                  <a:lnTo>
                    <a:pt x="8621" y="1225"/>
                  </a:lnTo>
                  <a:lnTo>
                    <a:pt x="8621" y="393"/>
                  </a:lnTo>
                  <a:cubicBezTo>
                    <a:pt x="8621" y="248"/>
                    <a:pt x="8541" y="115"/>
                    <a:pt x="8414" y="47"/>
                  </a:cubicBezTo>
                  <a:cubicBezTo>
                    <a:pt x="8357" y="17"/>
                    <a:pt x="8294" y="1"/>
                    <a:pt x="8231" y="1"/>
                  </a:cubicBezTo>
                  <a:cubicBezTo>
                    <a:pt x="8155" y="1"/>
                    <a:pt x="8079" y="23"/>
                    <a:pt x="8013" y="67"/>
                  </a:cubicBezTo>
                  <a:lnTo>
                    <a:pt x="5670" y="1629"/>
                  </a:lnTo>
                  <a:cubicBezTo>
                    <a:pt x="5561" y="1702"/>
                    <a:pt x="5497" y="1824"/>
                    <a:pt x="5497" y="1954"/>
                  </a:cubicBezTo>
                  <a:lnTo>
                    <a:pt x="5497" y="4688"/>
                  </a:lnTo>
                  <a:lnTo>
                    <a:pt x="4715" y="4688"/>
                  </a:lnTo>
                  <a:lnTo>
                    <a:pt x="4715" y="1563"/>
                  </a:lnTo>
                  <a:lnTo>
                    <a:pt x="1590" y="1563"/>
                  </a:lnTo>
                  <a:lnTo>
                    <a:pt x="1590" y="4688"/>
                  </a:lnTo>
                  <a:lnTo>
                    <a:pt x="392" y="4688"/>
                  </a:lnTo>
                  <a:cubicBezTo>
                    <a:pt x="176" y="4688"/>
                    <a:pt x="1" y="4863"/>
                    <a:pt x="1" y="5079"/>
                  </a:cubicBezTo>
                  <a:lnTo>
                    <a:pt x="1" y="5860"/>
                  </a:lnTo>
                  <a:cubicBezTo>
                    <a:pt x="1" y="6076"/>
                    <a:pt x="176" y="6251"/>
                    <a:pt x="392" y="6251"/>
                  </a:cubicBezTo>
                  <a:lnTo>
                    <a:pt x="12943" y="6251"/>
                  </a:lnTo>
                  <a:cubicBezTo>
                    <a:pt x="13159" y="6251"/>
                    <a:pt x="13334" y="6076"/>
                    <a:pt x="13334" y="5860"/>
                  </a:cubicBezTo>
                  <a:lnTo>
                    <a:pt x="13334" y="393"/>
                  </a:lnTo>
                  <a:cubicBezTo>
                    <a:pt x="13334" y="248"/>
                    <a:pt x="13255" y="115"/>
                    <a:pt x="13128" y="47"/>
                  </a:cubicBezTo>
                  <a:cubicBezTo>
                    <a:pt x="13071" y="16"/>
                    <a:pt x="13008" y="1"/>
                    <a:pt x="12946" y="1"/>
                  </a:cubicBezTo>
                  <a:cubicBezTo>
                    <a:pt x="12869" y="1"/>
                    <a:pt x="12793" y="23"/>
                    <a:pt x="12727" y="67"/>
                  </a:cubicBezTo>
                  <a:lnTo>
                    <a:pt x="10964" y="1225"/>
                  </a:lnTo>
                  <a:lnTo>
                    <a:pt x="10964" y="393"/>
                  </a:lnTo>
                  <a:cubicBezTo>
                    <a:pt x="10964" y="248"/>
                    <a:pt x="10884" y="115"/>
                    <a:pt x="10757" y="47"/>
                  </a:cubicBezTo>
                  <a:cubicBezTo>
                    <a:pt x="10700" y="16"/>
                    <a:pt x="10638" y="1"/>
                    <a:pt x="10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42"/>
          <p:cNvGrpSpPr/>
          <p:nvPr/>
        </p:nvGrpSpPr>
        <p:grpSpPr>
          <a:xfrm>
            <a:off x="4426879" y="1430589"/>
            <a:ext cx="342929" cy="321477"/>
            <a:chOff x="5609109" y="1483672"/>
            <a:chExt cx="376762" cy="353193"/>
          </a:xfrm>
        </p:grpSpPr>
        <p:sp>
          <p:nvSpPr>
            <p:cNvPr id="425" name="Google Shape;425;p42"/>
            <p:cNvSpPr/>
            <p:nvPr/>
          </p:nvSpPr>
          <p:spPr>
            <a:xfrm>
              <a:off x="5720199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5764369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5808483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5609109" y="1483672"/>
              <a:ext cx="376762" cy="198668"/>
            </a:xfrm>
            <a:custGeom>
              <a:avLst/>
              <a:gdLst/>
              <a:ahLst/>
              <a:cxnLst/>
              <a:rect l="l" t="t" r="r" b="b"/>
              <a:pathLst>
                <a:path w="13332" h="7030" extrusionOk="0">
                  <a:moveTo>
                    <a:pt x="391" y="0"/>
                  </a:moveTo>
                  <a:cubicBezTo>
                    <a:pt x="175" y="0"/>
                    <a:pt x="0" y="174"/>
                    <a:pt x="0" y="389"/>
                  </a:cubicBezTo>
                  <a:lnTo>
                    <a:pt x="0" y="7030"/>
                  </a:lnTo>
                  <a:lnTo>
                    <a:pt x="1588" y="7030"/>
                  </a:lnTo>
                  <a:lnTo>
                    <a:pt x="1588" y="5859"/>
                  </a:lnTo>
                  <a:cubicBezTo>
                    <a:pt x="1588" y="5643"/>
                    <a:pt x="1763" y="5468"/>
                    <a:pt x="1979" y="5468"/>
                  </a:cubicBezTo>
                  <a:lnTo>
                    <a:pt x="2533" y="5468"/>
                  </a:lnTo>
                  <a:cubicBezTo>
                    <a:pt x="2623" y="5149"/>
                    <a:pt x="2752" y="4841"/>
                    <a:pt x="2918" y="4548"/>
                  </a:cubicBezTo>
                  <a:lnTo>
                    <a:pt x="2523" y="4153"/>
                  </a:lnTo>
                  <a:cubicBezTo>
                    <a:pt x="2371" y="4001"/>
                    <a:pt x="2371" y="3753"/>
                    <a:pt x="2523" y="3602"/>
                  </a:cubicBezTo>
                  <a:lnTo>
                    <a:pt x="3628" y="2496"/>
                  </a:lnTo>
                  <a:cubicBezTo>
                    <a:pt x="3704" y="2420"/>
                    <a:pt x="3804" y="2382"/>
                    <a:pt x="3904" y="2382"/>
                  </a:cubicBezTo>
                  <a:cubicBezTo>
                    <a:pt x="4004" y="2382"/>
                    <a:pt x="4104" y="2420"/>
                    <a:pt x="4181" y="2496"/>
                  </a:cubicBezTo>
                  <a:lnTo>
                    <a:pt x="4574" y="2890"/>
                  </a:lnTo>
                  <a:cubicBezTo>
                    <a:pt x="4867" y="2725"/>
                    <a:pt x="5175" y="2597"/>
                    <a:pt x="5494" y="2507"/>
                  </a:cubicBezTo>
                  <a:lnTo>
                    <a:pt x="5494" y="1953"/>
                  </a:lnTo>
                  <a:cubicBezTo>
                    <a:pt x="5494" y="1737"/>
                    <a:pt x="5669" y="1562"/>
                    <a:pt x="5885" y="1562"/>
                  </a:cubicBezTo>
                  <a:lnTo>
                    <a:pt x="7447" y="1562"/>
                  </a:lnTo>
                  <a:cubicBezTo>
                    <a:pt x="7663" y="1562"/>
                    <a:pt x="7837" y="1737"/>
                    <a:pt x="7837" y="1953"/>
                  </a:cubicBezTo>
                  <a:lnTo>
                    <a:pt x="7837" y="2507"/>
                  </a:lnTo>
                  <a:cubicBezTo>
                    <a:pt x="8157" y="2597"/>
                    <a:pt x="8464" y="2725"/>
                    <a:pt x="8758" y="2890"/>
                  </a:cubicBezTo>
                  <a:lnTo>
                    <a:pt x="9151" y="2496"/>
                  </a:lnTo>
                  <a:cubicBezTo>
                    <a:pt x="9228" y="2420"/>
                    <a:pt x="9328" y="2382"/>
                    <a:pt x="9428" y="2382"/>
                  </a:cubicBezTo>
                  <a:cubicBezTo>
                    <a:pt x="9528" y="2382"/>
                    <a:pt x="9628" y="2420"/>
                    <a:pt x="9704" y="2496"/>
                  </a:cubicBezTo>
                  <a:lnTo>
                    <a:pt x="10809" y="3602"/>
                  </a:lnTo>
                  <a:cubicBezTo>
                    <a:pt x="10962" y="3753"/>
                    <a:pt x="10962" y="4001"/>
                    <a:pt x="10809" y="4153"/>
                  </a:cubicBezTo>
                  <a:lnTo>
                    <a:pt x="10415" y="4548"/>
                  </a:lnTo>
                  <a:cubicBezTo>
                    <a:pt x="10580" y="4841"/>
                    <a:pt x="10708" y="5149"/>
                    <a:pt x="10799" y="5468"/>
                  </a:cubicBezTo>
                  <a:lnTo>
                    <a:pt x="11353" y="5468"/>
                  </a:lnTo>
                  <a:cubicBezTo>
                    <a:pt x="11569" y="5468"/>
                    <a:pt x="11744" y="5643"/>
                    <a:pt x="11744" y="5859"/>
                  </a:cubicBezTo>
                  <a:lnTo>
                    <a:pt x="11744" y="7030"/>
                  </a:lnTo>
                  <a:lnTo>
                    <a:pt x="13332" y="7030"/>
                  </a:lnTo>
                  <a:lnTo>
                    <a:pt x="13332" y="389"/>
                  </a:lnTo>
                  <a:cubicBezTo>
                    <a:pt x="13332" y="174"/>
                    <a:pt x="13157" y="0"/>
                    <a:pt x="12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5852682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5742270" y="1616098"/>
              <a:ext cx="110440" cy="66241"/>
            </a:xfrm>
            <a:custGeom>
              <a:avLst/>
              <a:gdLst/>
              <a:ahLst/>
              <a:cxnLst/>
              <a:rect l="l" t="t" r="r" b="b"/>
              <a:pathLst>
                <a:path w="3908" h="2344" extrusionOk="0">
                  <a:moveTo>
                    <a:pt x="1953" y="0"/>
                  </a:moveTo>
                  <a:cubicBezTo>
                    <a:pt x="877" y="0"/>
                    <a:pt x="1" y="877"/>
                    <a:pt x="1" y="1953"/>
                  </a:cubicBezTo>
                  <a:cubicBezTo>
                    <a:pt x="1" y="2086"/>
                    <a:pt x="18" y="2215"/>
                    <a:pt x="44" y="2344"/>
                  </a:cubicBezTo>
                  <a:lnTo>
                    <a:pt x="3863" y="2344"/>
                  </a:lnTo>
                  <a:cubicBezTo>
                    <a:pt x="3890" y="2215"/>
                    <a:pt x="3907" y="2086"/>
                    <a:pt x="3907" y="1953"/>
                  </a:cubicBezTo>
                  <a:cubicBezTo>
                    <a:pt x="3907" y="877"/>
                    <a:pt x="3031" y="0"/>
                    <a:pt x="1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5676057" y="1549885"/>
              <a:ext cx="242866" cy="132455"/>
            </a:xfrm>
            <a:custGeom>
              <a:avLst/>
              <a:gdLst/>
              <a:ahLst/>
              <a:cxnLst/>
              <a:rect l="l" t="t" r="r" b="b"/>
              <a:pathLst>
                <a:path w="8594" h="4687" extrusionOk="0">
                  <a:moveTo>
                    <a:pt x="3907" y="0"/>
                  </a:moveTo>
                  <a:lnTo>
                    <a:pt x="3907" y="470"/>
                  </a:lnTo>
                  <a:cubicBezTo>
                    <a:pt x="3907" y="655"/>
                    <a:pt x="3776" y="815"/>
                    <a:pt x="3595" y="852"/>
                  </a:cubicBezTo>
                  <a:cubicBezTo>
                    <a:pt x="3157" y="941"/>
                    <a:pt x="2743" y="1114"/>
                    <a:pt x="2363" y="1367"/>
                  </a:cubicBezTo>
                  <a:cubicBezTo>
                    <a:pt x="2296" y="1411"/>
                    <a:pt x="2221" y="1432"/>
                    <a:pt x="2146" y="1432"/>
                  </a:cubicBezTo>
                  <a:cubicBezTo>
                    <a:pt x="2046" y="1432"/>
                    <a:pt x="1946" y="1393"/>
                    <a:pt x="1870" y="1317"/>
                  </a:cubicBezTo>
                  <a:lnTo>
                    <a:pt x="1535" y="982"/>
                  </a:lnTo>
                  <a:lnTo>
                    <a:pt x="983" y="1534"/>
                  </a:lnTo>
                  <a:lnTo>
                    <a:pt x="1319" y="1870"/>
                  </a:lnTo>
                  <a:cubicBezTo>
                    <a:pt x="1450" y="2001"/>
                    <a:pt x="1470" y="2206"/>
                    <a:pt x="1367" y="2362"/>
                  </a:cubicBezTo>
                  <a:cubicBezTo>
                    <a:pt x="1115" y="2743"/>
                    <a:pt x="941" y="3157"/>
                    <a:pt x="852" y="3593"/>
                  </a:cubicBezTo>
                  <a:cubicBezTo>
                    <a:pt x="816" y="3775"/>
                    <a:pt x="655" y="3905"/>
                    <a:pt x="470" y="3905"/>
                  </a:cubicBezTo>
                  <a:lnTo>
                    <a:pt x="1" y="3905"/>
                  </a:lnTo>
                  <a:lnTo>
                    <a:pt x="1" y="4687"/>
                  </a:lnTo>
                  <a:lnTo>
                    <a:pt x="1596" y="4687"/>
                  </a:lnTo>
                  <a:cubicBezTo>
                    <a:pt x="1577" y="4558"/>
                    <a:pt x="1564" y="4429"/>
                    <a:pt x="1564" y="4296"/>
                  </a:cubicBezTo>
                  <a:cubicBezTo>
                    <a:pt x="1564" y="2788"/>
                    <a:pt x="2790" y="1562"/>
                    <a:pt x="4298" y="1562"/>
                  </a:cubicBezTo>
                  <a:cubicBezTo>
                    <a:pt x="5805" y="1562"/>
                    <a:pt x="7032" y="2788"/>
                    <a:pt x="7032" y="4296"/>
                  </a:cubicBezTo>
                  <a:cubicBezTo>
                    <a:pt x="7032" y="4429"/>
                    <a:pt x="7017" y="4558"/>
                    <a:pt x="6998" y="4687"/>
                  </a:cubicBezTo>
                  <a:lnTo>
                    <a:pt x="8593" y="4687"/>
                  </a:lnTo>
                  <a:lnTo>
                    <a:pt x="8593" y="3905"/>
                  </a:lnTo>
                  <a:lnTo>
                    <a:pt x="8124" y="3905"/>
                  </a:lnTo>
                  <a:cubicBezTo>
                    <a:pt x="7939" y="3905"/>
                    <a:pt x="7778" y="3775"/>
                    <a:pt x="7742" y="3593"/>
                  </a:cubicBezTo>
                  <a:cubicBezTo>
                    <a:pt x="7653" y="3157"/>
                    <a:pt x="7479" y="2743"/>
                    <a:pt x="7227" y="2362"/>
                  </a:cubicBezTo>
                  <a:cubicBezTo>
                    <a:pt x="7123" y="2206"/>
                    <a:pt x="7145" y="2001"/>
                    <a:pt x="7277" y="1870"/>
                  </a:cubicBezTo>
                  <a:lnTo>
                    <a:pt x="7612" y="1534"/>
                  </a:lnTo>
                  <a:lnTo>
                    <a:pt x="7059" y="982"/>
                  </a:lnTo>
                  <a:lnTo>
                    <a:pt x="6724" y="1317"/>
                  </a:lnTo>
                  <a:cubicBezTo>
                    <a:pt x="6649" y="1393"/>
                    <a:pt x="6549" y="1432"/>
                    <a:pt x="6448" y="1432"/>
                  </a:cubicBezTo>
                  <a:cubicBezTo>
                    <a:pt x="6374" y="1432"/>
                    <a:pt x="6298" y="1411"/>
                    <a:pt x="6233" y="1367"/>
                  </a:cubicBezTo>
                  <a:cubicBezTo>
                    <a:pt x="5851" y="1114"/>
                    <a:pt x="5436" y="941"/>
                    <a:pt x="5000" y="852"/>
                  </a:cubicBezTo>
                  <a:cubicBezTo>
                    <a:pt x="4818" y="815"/>
                    <a:pt x="4688" y="655"/>
                    <a:pt x="4688" y="470"/>
                  </a:cubicBezTo>
                  <a:lnTo>
                    <a:pt x="4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2"/>
            <p:cNvSpPr/>
            <p:nvPr/>
          </p:nvSpPr>
          <p:spPr>
            <a:xfrm>
              <a:off x="5720199" y="1814794"/>
              <a:ext cx="110412" cy="22071"/>
            </a:xfrm>
            <a:custGeom>
              <a:avLst/>
              <a:gdLst/>
              <a:ahLst/>
              <a:cxnLst/>
              <a:rect l="l" t="t" r="r" b="b"/>
              <a:pathLst>
                <a:path w="3907" h="781" extrusionOk="0">
                  <a:moveTo>
                    <a:pt x="0" y="0"/>
                  </a:moveTo>
                  <a:lnTo>
                    <a:pt x="0" y="781"/>
                  </a:lnTo>
                  <a:lnTo>
                    <a:pt x="3906" y="781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5676057" y="1814794"/>
              <a:ext cx="22128" cy="22071"/>
            </a:xfrm>
            <a:custGeom>
              <a:avLst/>
              <a:gdLst/>
              <a:ahLst/>
              <a:cxnLst/>
              <a:rect l="l" t="t" r="r" b="b"/>
              <a:pathLst>
                <a:path w="783" h="781" extrusionOk="0">
                  <a:moveTo>
                    <a:pt x="1" y="0"/>
                  </a:moveTo>
                  <a:lnTo>
                    <a:pt x="1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5609109" y="1704411"/>
              <a:ext cx="376762" cy="132455"/>
            </a:xfrm>
            <a:custGeom>
              <a:avLst/>
              <a:gdLst/>
              <a:ahLst/>
              <a:cxnLst/>
              <a:rect l="l" t="t" r="r" b="b"/>
              <a:pathLst>
                <a:path w="13332" h="4687" extrusionOk="0">
                  <a:moveTo>
                    <a:pt x="0" y="0"/>
                  </a:moveTo>
                  <a:lnTo>
                    <a:pt x="0" y="4297"/>
                  </a:lnTo>
                  <a:cubicBezTo>
                    <a:pt x="0" y="4513"/>
                    <a:pt x="175" y="4687"/>
                    <a:pt x="391" y="4687"/>
                  </a:cubicBezTo>
                  <a:lnTo>
                    <a:pt x="1588" y="4687"/>
                  </a:lnTo>
                  <a:lnTo>
                    <a:pt x="1588" y="1953"/>
                  </a:lnTo>
                  <a:cubicBezTo>
                    <a:pt x="1588" y="1737"/>
                    <a:pt x="1763" y="1562"/>
                    <a:pt x="1979" y="1562"/>
                  </a:cubicBezTo>
                  <a:lnTo>
                    <a:pt x="11353" y="1562"/>
                  </a:lnTo>
                  <a:cubicBezTo>
                    <a:pt x="11569" y="1562"/>
                    <a:pt x="11744" y="1737"/>
                    <a:pt x="11744" y="1953"/>
                  </a:cubicBezTo>
                  <a:lnTo>
                    <a:pt x="11744" y="4687"/>
                  </a:lnTo>
                  <a:lnTo>
                    <a:pt x="12941" y="4687"/>
                  </a:lnTo>
                  <a:cubicBezTo>
                    <a:pt x="13157" y="4687"/>
                    <a:pt x="13332" y="4512"/>
                    <a:pt x="13332" y="4297"/>
                  </a:cubicBezTo>
                  <a:lnTo>
                    <a:pt x="13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5676057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5896796" y="1814794"/>
              <a:ext cx="22128" cy="22071"/>
            </a:xfrm>
            <a:custGeom>
              <a:avLst/>
              <a:gdLst/>
              <a:ahLst/>
              <a:cxnLst/>
              <a:rect l="l" t="t" r="r" b="b"/>
              <a:pathLst>
                <a:path w="783" h="781" extrusionOk="0">
                  <a:moveTo>
                    <a:pt x="1" y="0"/>
                  </a:moveTo>
                  <a:lnTo>
                    <a:pt x="1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5896796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5852682" y="1814794"/>
              <a:ext cx="22099" cy="22071"/>
            </a:xfrm>
            <a:custGeom>
              <a:avLst/>
              <a:gdLst/>
              <a:ahLst/>
              <a:cxnLst/>
              <a:rect l="l" t="t" r="r" b="b"/>
              <a:pathLst>
                <a:path w="782" h="781" extrusionOk="0">
                  <a:moveTo>
                    <a:pt x="0" y="0"/>
                  </a:moveTo>
                  <a:lnTo>
                    <a:pt x="0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/>
          <p:cNvSpPr txBox="1">
            <a:spLocks noGrp="1"/>
          </p:cNvSpPr>
          <p:nvPr>
            <p:ph type="title"/>
          </p:nvPr>
        </p:nvSpPr>
        <p:spPr>
          <a:xfrm>
            <a:off x="1524000" y="1872450"/>
            <a:ext cx="6248400" cy="10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dirty="0" smtClean="0">
                <a:latin typeface="+mn-lt"/>
              </a:rPr>
              <a:t>CẢM ƠN THẦY ĐÃ LẮNG NGHE</a:t>
            </a:r>
            <a:endParaRPr sz="4800" dirty="0">
              <a:latin typeface="+mn-lt"/>
            </a:endParaRPr>
          </a:p>
        </p:txBody>
      </p:sp>
      <p:sp>
        <p:nvSpPr>
          <p:cNvPr id="484" name="Google Shape;484;p46"/>
          <p:cNvSpPr txBox="1">
            <a:spLocks noGrp="1"/>
          </p:cNvSpPr>
          <p:nvPr>
            <p:ph type="subTitle" idx="1"/>
          </p:nvPr>
        </p:nvSpPr>
        <p:spPr>
          <a:xfrm>
            <a:off x="2476500" y="2839950"/>
            <a:ext cx="4191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 smtClean="0">
                <a:latin typeface="+mn-lt"/>
              </a:rPr>
              <a:t>NHÓM 1</a:t>
            </a:r>
            <a:endParaRPr sz="1800" dirty="0">
              <a:latin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 txBox="1">
            <a:spLocks noGrp="1"/>
          </p:cNvSpPr>
          <p:nvPr>
            <p:ph type="title"/>
          </p:nvPr>
        </p:nvSpPr>
        <p:spPr>
          <a:xfrm>
            <a:off x="685800" y="3619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>
                <a:latin typeface="+mn-lt"/>
              </a:rPr>
              <a:t>PHÂN CÔNG NHIỆM VỤ</a:t>
            </a:r>
            <a:endParaRPr dirty="0">
              <a:latin typeface="+mn-lt"/>
            </a:endParaRPr>
          </a:p>
        </p:txBody>
      </p:sp>
      <p:graphicFrame>
        <p:nvGraphicFramePr>
          <p:cNvPr id="336" name="Google Shape;336;p36"/>
          <p:cNvGraphicFramePr/>
          <p:nvPr>
            <p:extLst>
              <p:ext uri="{D42A27DB-BD31-4B8C-83A1-F6EECF244321}">
                <p14:modId xmlns:p14="http://schemas.microsoft.com/office/powerpoint/2010/main" val="94752089"/>
              </p:ext>
            </p:extLst>
          </p:nvPr>
        </p:nvGraphicFramePr>
        <p:xfrm>
          <a:off x="533400" y="1047750"/>
          <a:ext cx="8305800" cy="3581250"/>
        </p:xfrm>
        <a:graphic>
          <a:graphicData uri="http://schemas.openxmlformats.org/drawingml/2006/table">
            <a:tbl>
              <a:tblPr>
                <a:noFill/>
                <a:tableStyleId>{0678DB37-1967-4BEE-8742-0822EA343C1B}</a:tableStyleId>
              </a:tblPr>
              <a:tblGrid>
                <a:gridCol w="2209800"/>
                <a:gridCol w="2167758"/>
                <a:gridCol w="3928242"/>
              </a:tblGrid>
              <a:tr h="36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vi-VN" sz="1500" b="1" u="none" dirty="0" smtClean="0">
                          <a:solidFill>
                            <a:schemeClr val="lt1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HỌ TÊN</a:t>
                      </a:r>
                      <a:endParaRPr sz="1500" b="1" u="none" dirty="0">
                        <a:solidFill>
                          <a:schemeClr val="lt1"/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vi-VN" sz="1500" b="1" u="none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VAI TRÒ CHÍNH</a:t>
                      </a:r>
                      <a:endParaRPr sz="1500" b="1" u="non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vi-VN" sz="1500" b="1" u="none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CỤ THỂ</a:t>
                      </a:r>
                      <a:endParaRPr sz="1500" b="1" u="non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vi-VN" sz="1500" b="1" u="none" dirty="0" smtClean="0">
                          <a:solidFill>
                            <a:schemeClr val="lt1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Hà Phạm Mai Linh</a:t>
                      </a:r>
                      <a:endParaRPr sz="1500" b="1" u="none" dirty="0">
                        <a:solidFill>
                          <a:schemeClr val="lt1"/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vi-VN" sz="1500" b="0" i="0" u="none" strike="noStrike" cap="none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Phân tích hệ thống</a:t>
                      </a:r>
                      <a:endParaRPr sz="1500" u="non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vi-VN" sz="15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Thiết</a:t>
                      </a:r>
                      <a:r>
                        <a:rPr lang="en-US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kế</a:t>
                      </a:r>
                      <a:r>
                        <a:rPr lang="en-US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hệ</a:t>
                      </a:r>
                      <a:r>
                        <a:rPr lang="en-US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thống</a:t>
                      </a:r>
                      <a:r>
                        <a:rPr lang="vi-VN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</a:t>
                      </a:r>
                      <a:r>
                        <a:rPr lang="vi-VN" sz="15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hát</a:t>
                      </a:r>
                      <a:r>
                        <a:rPr lang="en-US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triển</a:t>
                      </a:r>
                      <a:r>
                        <a:rPr lang="en-US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logic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nền</a:t>
                      </a:r>
                      <a:endParaRPr lang="vi-VN" sz="1500" b="0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vi-VN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Kiểm</a:t>
                      </a:r>
                      <a:r>
                        <a:rPr lang="en-US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soát</a:t>
                      </a:r>
                      <a:r>
                        <a:rPr lang="en-US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chất</a:t>
                      </a:r>
                      <a:r>
                        <a:rPr lang="en-US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lượng</a:t>
                      </a:r>
                      <a:endParaRPr sz="1500" u="non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vi-VN" sz="1500" b="1" u="none" dirty="0" smtClean="0">
                          <a:solidFill>
                            <a:schemeClr val="lt1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Dương Thị Thùy Linh</a:t>
                      </a:r>
                      <a:endParaRPr sz="1500" b="1" u="none" dirty="0">
                        <a:solidFill>
                          <a:schemeClr val="lt1"/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500" b="0" i="0" u="none" strike="noStrike" cap="none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Xây</a:t>
                      </a:r>
                      <a:r>
                        <a:rPr lang="vi-VN" sz="1500" b="0" i="0" u="none" strike="noStrike" cap="none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dựng </a:t>
                      </a:r>
                      <a:r>
                        <a:rPr lang="en-US" sz="1500" b="0" i="0" u="none" strike="noStrike" cap="none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Logic Game</a:t>
                      </a:r>
                      <a:endParaRPr sz="1500" u="non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600"/>
                        </a:spcBef>
                        <a:spcAft>
                          <a:spcPts val="600"/>
                        </a:spcAft>
                        <a:buFontTx/>
                        <a:buNone/>
                      </a:pPr>
                      <a:r>
                        <a:rPr lang="vi-VN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Thuật</a:t>
                      </a:r>
                      <a:r>
                        <a:rPr lang="en-US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toán</a:t>
                      </a:r>
                      <a:r>
                        <a:rPr lang="en-US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cốt</a:t>
                      </a:r>
                      <a:r>
                        <a:rPr lang="en-US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lõi</a:t>
                      </a:r>
                      <a:endParaRPr lang="vi-VN" sz="1500" b="0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indent="0">
                        <a:spcBef>
                          <a:spcPts val="600"/>
                        </a:spcBef>
                        <a:spcAft>
                          <a:spcPts val="600"/>
                        </a:spcAft>
                        <a:buFontTx/>
                        <a:buNone/>
                      </a:pPr>
                      <a:r>
                        <a:rPr lang="vi-VN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Hệ</a:t>
                      </a:r>
                      <a:r>
                        <a:rPr lang="en-US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thống</a:t>
                      </a:r>
                      <a:r>
                        <a:rPr lang="en-US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phần</a:t>
                      </a:r>
                      <a:r>
                        <a:rPr lang="en-US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thưởng</a:t>
                      </a:r>
                      <a:endParaRPr sz="1500" u="non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vi-VN" sz="1500" b="1" u="none" dirty="0" smtClean="0">
                          <a:solidFill>
                            <a:schemeClr val="bg1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Nguyễn Mạnh Thái</a:t>
                      </a:r>
                      <a:endParaRPr sz="1500" b="1" u="none" dirty="0">
                        <a:solidFill>
                          <a:schemeClr val="bg1"/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vi-VN" sz="1500" b="0" i="0" u="none" strike="noStrike" cap="none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Phân tích dữ liệu</a:t>
                      </a:r>
                      <a:endParaRPr sz="1500" u="non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</a:t>
                      </a:r>
                      <a:r>
                        <a:rPr lang="en-US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Backend &amp; I/O</a:t>
                      </a:r>
                      <a:endParaRPr lang="vi-VN" sz="1500" b="0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Chuẩn</a:t>
                      </a:r>
                      <a:r>
                        <a:rPr lang="en-US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hóa</a:t>
                      </a:r>
                      <a:endParaRPr sz="1500" u="non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vi-VN" sz="1500" b="1" u="none" dirty="0" smtClean="0">
                          <a:solidFill>
                            <a:schemeClr val="lt1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Nguyễn Đức Nam</a:t>
                      </a:r>
                      <a:endParaRPr sz="1500" b="1" u="none" dirty="0">
                        <a:solidFill>
                          <a:schemeClr val="lt1"/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500" b="0" i="0" u="none" strike="noStrike" cap="none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UI/UX &amp; </a:t>
                      </a:r>
                      <a:r>
                        <a:rPr lang="en-US" sz="1500" b="0" i="0" u="none" strike="noStrike" cap="none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Triển</a:t>
                      </a:r>
                      <a:r>
                        <a:rPr lang="en-US" sz="1500" b="0" i="0" u="none" strike="noStrike" cap="none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500" b="0" i="0" u="none" strike="noStrike" cap="none" dirty="0" err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khai</a:t>
                      </a:r>
                      <a:endParaRPr sz="1500" u="non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600"/>
                        </a:spcBef>
                        <a:spcAft>
                          <a:spcPts val="600"/>
                        </a:spcAft>
                        <a:buFontTx/>
                        <a:buNone/>
                      </a:pPr>
                      <a:r>
                        <a:rPr lang="vi-VN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Giao</a:t>
                      </a:r>
                      <a:r>
                        <a:rPr lang="en-US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diện</a:t>
                      </a:r>
                      <a:r>
                        <a:rPr lang="en-US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người</a:t>
                      </a:r>
                      <a:r>
                        <a:rPr lang="en-US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dùng</a:t>
                      </a:r>
                      <a:endParaRPr lang="vi-VN" sz="1500" b="0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indent="0">
                        <a:spcBef>
                          <a:spcPts val="600"/>
                        </a:spcBef>
                        <a:spcAft>
                          <a:spcPts val="600"/>
                        </a:spcAft>
                        <a:buFontTx/>
                        <a:buNone/>
                      </a:pPr>
                      <a:r>
                        <a:rPr lang="vi-VN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Trực</a:t>
                      </a:r>
                      <a:r>
                        <a:rPr lang="en-US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quan</a:t>
                      </a:r>
                      <a:r>
                        <a:rPr lang="en-US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hóa</a:t>
                      </a:r>
                      <a:r>
                        <a:rPr lang="vi-VN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</a:t>
                      </a:r>
                      <a:r>
                        <a:rPr lang="vi-VN" sz="15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v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ận</a:t>
                      </a:r>
                      <a:r>
                        <a:rPr lang="en-US" sz="15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5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hành</a:t>
                      </a:r>
                      <a:endParaRPr sz="1500" u="none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>
            <a:spLocks noGrp="1"/>
          </p:cNvSpPr>
          <p:nvPr>
            <p:ph type="title"/>
          </p:nvPr>
        </p:nvSpPr>
        <p:spPr>
          <a:xfrm>
            <a:off x="685800" y="438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>
                <a:latin typeface="+mn-lt"/>
              </a:rPr>
              <a:t>MỤC LỤC</a:t>
            </a:r>
            <a:endParaRPr dirty="0">
              <a:latin typeface="+mn-lt"/>
            </a:endParaRPr>
          </a:p>
        </p:txBody>
      </p:sp>
      <p:sp>
        <p:nvSpPr>
          <p:cNvPr id="345" name="Google Shape;345;p37"/>
          <p:cNvSpPr txBox="1">
            <a:spLocks noGrp="1"/>
          </p:cNvSpPr>
          <p:nvPr>
            <p:ph type="title" idx="2"/>
          </p:nvPr>
        </p:nvSpPr>
        <p:spPr>
          <a:xfrm>
            <a:off x="1295400" y="1428750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title" idx="4"/>
          </p:nvPr>
        </p:nvSpPr>
        <p:spPr>
          <a:xfrm>
            <a:off x="1295400" y="2571750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1"/>
          </p:nvPr>
        </p:nvSpPr>
        <p:spPr>
          <a:xfrm>
            <a:off x="2514600" y="1428750"/>
            <a:ext cx="45720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>
                <a:latin typeface="+mn-lt"/>
              </a:rPr>
              <a:t>GIỚI THIỆU MÔ HÌNH</a:t>
            </a:r>
            <a:endParaRPr dirty="0">
              <a:latin typeface="+mn-lt"/>
            </a:endParaRPr>
          </a:p>
        </p:txBody>
      </p:sp>
      <p:sp>
        <p:nvSpPr>
          <p:cNvPr id="354" name="Google Shape;354;p37"/>
          <p:cNvSpPr txBox="1">
            <a:spLocks noGrp="1"/>
          </p:cNvSpPr>
          <p:nvPr>
            <p:ph type="subTitle" idx="13"/>
          </p:nvPr>
        </p:nvSpPr>
        <p:spPr>
          <a:xfrm>
            <a:off x="2514600" y="3733922"/>
            <a:ext cx="54864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vi-VN" dirty="0" smtClean="0">
                <a:latin typeface="+mn-lt"/>
              </a:rPr>
              <a:t>KẾT LUẬN</a:t>
            </a:r>
            <a:endParaRPr dirty="0">
              <a:latin typeface="+mn-lt"/>
            </a:endParaRPr>
          </a:p>
        </p:txBody>
      </p:sp>
      <p:pic>
        <p:nvPicPr>
          <p:cNvPr id="357" name="Google Shape;3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84000" y="4081322"/>
            <a:ext cx="1768000" cy="13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47;p37"/>
          <p:cNvSpPr txBox="1">
            <a:spLocks noGrp="1"/>
          </p:cNvSpPr>
          <p:nvPr>
            <p:ph type="title" idx="4"/>
          </p:nvPr>
        </p:nvSpPr>
        <p:spPr>
          <a:xfrm>
            <a:off x="1295400" y="3733922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vi-VN" dirty="0" smtClean="0"/>
              <a:t>3</a:t>
            </a:r>
            <a:endParaRPr dirty="0"/>
          </a:p>
        </p:txBody>
      </p:sp>
      <p:sp>
        <p:nvSpPr>
          <p:cNvPr id="19" name="Google Shape;354;p37"/>
          <p:cNvSpPr txBox="1">
            <a:spLocks noGrp="1"/>
          </p:cNvSpPr>
          <p:nvPr>
            <p:ph type="subTitle" idx="13"/>
          </p:nvPr>
        </p:nvSpPr>
        <p:spPr>
          <a:xfrm>
            <a:off x="2514600" y="2571750"/>
            <a:ext cx="54864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vi-VN" dirty="0" smtClean="0">
                <a:latin typeface="+mn-lt"/>
              </a:rPr>
              <a:t>PHÂN TÍCH VÀ THIẾT KẾ HỆ THỐNG</a:t>
            </a:r>
            <a:endParaRPr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9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9"/>
          <p:cNvSpPr txBox="1">
            <a:spLocks noGrp="1"/>
          </p:cNvSpPr>
          <p:nvPr>
            <p:ph type="title"/>
          </p:nvPr>
        </p:nvSpPr>
        <p:spPr>
          <a:xfrm>
            <a:off x="4038600" y="2800350"/>
            <a:ext cx="4868225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dirty="0" smtClean="0">
                <a:latin typeface="+mn-lt"/>
              </a:rPr>
              <a:t>GIỚI THIỆU MÔ HÌNH</a:t>
            </a:r>
            <a:endParaRPr sz="3600" dirty="0">
              <a:latin typeface="+mn-lt"/>
            </a:endParaRPr>
          </a:p>
        </p:txBody>
      </p:sp>
      <p:sp>
        <p:nvSpPr>
          <p:cNvPr id="371" name="Google Shape;371;p39"/>
          <p:cNvSpPr txBox="1">
            <a:spLocks noGrp="1"/>
          </p:cNvSpPr>
          <p:nvPr>
            <p:ph type="title" idx="2"/>
          </p:nvPr>
        </p:nvSpPr>
        <p:spPr>
          <a:xfrm>
            <a:off x="6019800" y="135255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01</a:t>
            </a:r>
            <a:endParaRPr dirty="0">
              <a:latin typeface="+mj-lt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2" t="17545" r="16034"/>
          <a:stretch/>
        </p:blipFill>
        <p:spPr>
          <a:xfrm>
            <a:off x="746342" y="666750"/>
            <a:ext cx="2789806" cy="390116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 txBox="1">
            <a:spLocks noGrp="1"/>
          </p:cNvSpPr>
          <p:nvPr>
            <p:ph type="title"/>
          </p:nvPr>
        </p:nvSpPr>
        <p:spPr>
          <a:xfrm>
            <a:off x="381000" y="438150"/>
            <a:ext cx="28194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>
                <a:latin typeface="+mn-lt"/>
              </a:rPr>
              <a:t>ĐẶT VẤN ĐỀ</a:t>
            </a:r>
            <a:endParaRPr dirty="0">
              <a:latin typeface="+mn-lt"/>
            </a:endParaRPr>
          </a:p>
        </p:txBody>
      </p:sp>
      <p:sp>
        <p:nvSpPr>
          <p:cNvPr id="364" name="Google Shape;364;p38"/>
          <p:cNvSpPr txBox="1">
            <a:spLocks noGrp="1"/>
          </p:cNvSpPr>
          <p:nvPr>
            <p:ph type="subTitle" idx="3"/>
          </p:nvPr>
        </p:nvSpPr>
        <p:spPr>
          <a:xfrm>
            <a:off x="285750" y="1047750"/>
            <a:ext cx="8686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vi-VN" sz="1800" dirty="0" smtClean="0">
                <a:latin typeface="+mn-lt"/>
              </a:rPr>
              <a:t>Mọi người biết </a:t>
            </a:r>
            <a:r>
              <a:rPr lang="vi-VN" sz="1800" dirty="0">
                <a:latin typeface="+mn-lt"/>
              </a:rPr>
              <a:t>thói quen </a:t>
            </a:r>
            <a:r>
              <a:rPr lang="vi-VN" sz="1800" dirty="0" smtClean="0">
                <a:latin typeface="+mn-lt"/>
              </a:rPr>
              <a:t>tốt có lợi </a:t>
            </a:r>
            <a:r>
              <a:rPr lang="vi-VN" sz="1800" dirty="0">
                <a:latin typeface="+mn-lt"/>
              </a:rPr>
              <a:t>→ nhưng không duy trì được</a:t>
            </a:r>
          </a:p>
          <a:p>
            <a:pPr marL="15240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vi-VN" sz="1800" dirty="0" smtClean="0">
                <a:latin typeface="+mn-lt"/>
              </a:rPr>
              <a:t>=&gt; Đây là hiện tượng Intention - Behavior Gap: Theo Sheeran khoảng 40–50</a:t>
            </a:r>
            <a:r>
              <a:rPr lang="vi-VN" sz="1800" dirty="0">
                <a:latin typeface="+mn-lt"/>
              </a:rPr>
              <a:t>% hành vi có ý định không được thực hiện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43150"/>
            <a:ext cx="7886700" cy="245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 txBox="1">
            <a:spLocks noGrp="1"/>
          </p:cNvSpPr>
          <p:nvPr>
            <p:ph type="title"/>
          </p:nvPr>
        </p:nvSpPr>
        <p:spPr>
          <a:xfrm>
            <a:off x="381000" y="438150"/>
            <a:ext cx="44196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>
                <a:latin typeface="+mn-lt"/>
              </a:rPr>
              <a:t>VÌ SAO KHÓ DUY TRÌ?</a:t>
            </a:r>
            <a:endParaRPr dirty="0">
              <a:latin typeface="+mn-lt"/>
            </a:endParaRPr>
          </a:p>
        </p:txBody>
      </p:sp>
      <p:sp>
        <p:nvSpPr>
          <p:cNvPr id="364" name="Google Shape;364;p38"/>
          <p:cNvSpPr txBox="1">
            <a:spLocks noGrp="1"/>
          </p:cNvSpPr>
          <p:nvPr>
            <p:ph type="subTitle" idx="3"/>
          </p:nvPr>
        </p:nvSpPr>
        <p:spPr>
          <a:xfrm>
            <a:off x="241300" y="1054100"/>
            <a:ext cx="4813300" cy="36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vi-VN" sz="1800" dirty="0">
                <a:latin typeface="+mn-lt"/>
              </a:rPr>
              <a:t>Thói quen không hình thành ngay lập tức, mà cần sự lặp lại </a:t>
            </a:r>
            <a:r>
              <a:rPr lang="vi-VN" sz="1800" dirty="0" smtClean="0">
                <a:latin typeface="+mn-lt"/>
              </a:rPr>
              <a:t>trong thời gian dài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vi-VN" sz="1800" dirty="0" smtClean="0">
                <a:latin typeface="+mn-lt"/>
              </a:rPr>
              <a:t>Nghiên </a:t>
            </a:r>
            <a:r>
              <a:rPr lang="vi-VN" sz="1800" dirty="0">
                <a:latin typeface="+mn-lt"/>
              </a:rPr>
              <a:t>cứu của Lally </a:t>
            </a:r>
            <a:r>
              <a:rPr lang="vi-VN" sz="1800" dirty="0" smtClean="0">
                <a:latin typeface="+mn-lt"/>
              </a:rPr>
              <a:t>cho </a:t>
            </a:r>
            <a:r>
              <a:rPr lang="vi-VN" sz="1800" dirty="0">
                <a:latin typeface="+mn-lt"/>
              </a:rPr>
              <a:t>thấy quá trình hình thành thói quen không tuyến </a:t>
            </a:r>
            <a:r>
              <a:rPr lang="vi-VN" sz="1800" dirty="0" smtClean="0">
                <a:latin typeface="+mn-lt"/>
              </a:rPr>
              <a:t>tính.</a:t>
            </a:r>
            <a:endParaRPr lang="vi-VN" sz="1800" dirty="0">
              <a:latin typeface="+mn-lt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vi-VN" sz="1800" dirty="0">
                <a:latin typeface="+mn-lt"/>
              </a:rPr>
              <a:t>Trung bình cần khoảng 66 ngày để </a:t>
            </a:r>
            <a:r>
              <a:rPr lang="vi-VN" sz="1800" dirty="0" smtClean="0">
                <a:latin typeface="+mn-lt"/>
              </a:rPr>
              <a:t>hình thành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vi-VN" sz="1800" dirty="0">
                <a:latin typeface="+mn-lt"/>
              </a:rPr>
              <a:t>Mức độ tự động hóa chững lại sau giai đoạn </a:t>
            </a:r>
            <a:r>
              <a:rPr lang="vi-VN" sz="1800" dirty="0" smtClean="0">
                <a:latin typeface="+mn-lt"/>
              </a:rPr>
              <a:t>đầu = &gt;  Động lực suy </a:t>
            </a:r>
            <a:r>
              <a:rPr lang="vi-VN" sz="1800" dirty="0">
                <a:latin typeface="+mn-lt"/>
              </a:rPr>
              <a:t>giảm trước khi thói quen trở nên bền vững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r="3653"/>
          <a:stretch/>
        </p:blipFill>
        <p:spPr bwMode="auto">
          <a:xfrm>
            <a:off x="5181600" y="876300"/>
            <a:ext cx="3810000" cy="382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421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 txBox="1">
            <a:spLocks noGrp="1"/>
          </p:cNvSpPr>
          <p:nvPr>
            <p:ph type="title"/>
          </p:nvPr>
        </p:nvSpPr>
        <p:spPr>
          <a:xfrm>
            <a:off x="381000" y="514350"/>
            <a:ext cx="28194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>
                <a:latin typeface="+mn-lt"/>
              </a:rPr>
              <a:t>GIẢI PHÁP</a:t>
            </a:r>
            <a:endParaRPr dirty="0">
              <a:latin typeface="+mn-lt"/>
            </a:endParaRPr>
          </a:p>
        </p:txBody>
      </p:sp>
      <p:sp>
        <p:nvSpPr>
          <p:cNvPr id="364" name="Google Shape;364;p38"/>
          <p:cNvSpPr txBox="1">
            <a:spLocks noGrp="1"/>
          </p:cNvSpPr>
          <p:nvPr>
            <p:ph type="subTitle" idx="3"/>
          </p:nvPr>
        </p:nvSpPr>
        <p:spPr>
          <a:xfrm>
            <a:off x="228600" y="1123950"/>
            <a:ext cx="8686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800" dirty="0" smtClean="0">
                <a:latin typeface="+mn-lt"/>
              </a:rPr>
              <a:t>Theo </a:t>
            </a:r>
            <a:r>
              <a:rPr lang="vi-VN" sz="1800" dirty="0">
                <a:latin typeface="+mn-lt"/>
              </a:rPr>
              <a:t>dõi rõ ràng tiến trình hành </a:t>
            </a:r>
            <a:r>
              <a:rPr lang="vi-VN" sz="1800" dirty="0" smtClean="0">
                <a:latin typeface="+mn-lt"/>
              </a:rPr>
              <a:t>vi</a:t>
            </a:r>
          </a:p>
          <a:p>
            <a:r>
              <a:rPr lang="vi-VN" sz="1800" dirty="0" smtClean="0">
                <a:latin typeface="+mn-lt"/>
              </a:rPr>
              <a:t>Tương </a:t>
            </a:r>
            <a:r>
              <a:rPr lang="vi-VN" sz="1800" dirty="0">
                <a:latin typeface="+mn-lt"/>
              </a:rPr>
              <a:t>tác nhóm</a:t>
            </a:r>
            <a:r>
              <a:rPr lang="vi-VN" sz="1800" dirty="0" smtClean="0">
                <a:latin typeface="+mn-lt"/>
              </a:rPr>
              <a:t>/ cộng </a:t>
            </a:r>
            <a:r>
              <a:rPr lang="vi-VN" sz="1800" dirty="0">
                <a:latin typeface="+mn-lt"/>
              </a:rPr>
              <a:t>đồng: nhắc nhở, đồng hành, so sánh tích </a:t>
            </a:r>
            <a:r>
              <a:rPr lang="vi-VN" sz="1800" dirty="0" smtClean="0">
                <a:latin typeface="+mn-lt"/>
              </a:rPr>
              <a:t>cực</a:t>
            </a:r>
          </a:p>
          <a:p>
            <a:r>
              <a:rPr lang="vi-VN" sz="1800" dirty="0">
                <a:latin typeface="+mn-lt"/>
              </a:rPr>
              <a:t>Gamification vừa đủ: điểm, thưởng, thử thách đơn giản</a:t>
            </a:r>
          </a:p>
          <a:p>
            <a:endParaRPr lang="vi-VN" sz="1800" dirty="0"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66950"/>
            <a:ext cx="8026904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25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/>
          <p:cNvSpPr txBox="1">
            <a:spLocks noGrp="1"/>
          </p:cNvSpPr>
          <p:nvPr>
            <p:ph type="title"/>
          </p:nvPr>
        </p:nvSpPr>
        <p:spPr>
          <a:xfrm>
            <a:off x="3124200" y="1962150"/>
            <a:ext cx="4800600" cy="1301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 smtClean="0">
                <a:latin typeface="+mn-lt"/>
              </a:rPr>
              <a:t>PHÂN TÍCH THIẾT KẾ HỆ THỐNG</a:t>
            </a:r>
            <a:endParaRPr sz="4000" dirty="0">
              <a:latin typeface="+mn-lt"/>
            </a:endParaRPr>
          </a:p>
        </p:txBody>
      </p:sp>
      <p:sp>
        <p:nvSpPr>
          <p:cNvPr id="5" name="Google Shape;29;p3"/>
          <p:cNvSpPr txBox="1">
            <a:spLocks/>
          </p:cNvSpPr>
          <p:nvPr/>
        </p:nvSpPr>
        <p:spPr>
          <a:xfrm>
            <a:off x="1447800" y="1962150"/>
            <a:ext cx="1097400" cy="1097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b="1" dirty="0" smtClean="0"/>
              <a:t>02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10169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6600" y="361950"/>
            <a:ext cx="7704000" cy="572700"/>
          </a:xfrm>
        </p:spPr>
        <p:txBody>
          <a:bodyPr/>
          <a:lstStyle/>
          <a:p>
            <a:r>
              <a:rPr lang="vi-VN" sz="2400" dirty="0" smtClean="0">
                <a:latin typeface="+mn-lt"/>
              </a:rPr>
              <a:t>SYSTEM WORKFLOW</a:t>
            </a:r>
            <a:endParaRPr lang="en-US" sz="2400" dirty="0">
              <a:latin typeface="+mn-lt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2" b="5185"/>
          <a:stretch/>
        </p:blipFill>
        <p:spPr bwMode="auto">
          <a:xfrm>
            <a:off x="1066800" y="901698"/>
            <a:ext cx="6705600" cy="407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</TotalTime>
  <Words>361</Words>
  <Application>Microsoft Office PowerPoint</Application>
  <PresentationFormat>On-screen Show (16:9)</PresentationFormat>
  <Paragraphs>69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Poppins</vt:lpstr>
      <vt:lpstr>Anaheim</vt:lpstr>
      <vt:lpstr>Nunito Light</vt:lpstr>
      <vt:lpstr>Industrial Preliminary Project by Slidesgo</vt:lpstr>
      <vt:lpstr>DAILY HABIT TRACKER</vt:lpstr>
      <vt:lpstr>PHÂN CÔNG NHIỆM VỤ</vt:lpstr>
      <vt:lpstr>MỤC LỤC</vt:lpstr>
      <vt:lpstr>GIỚI THIỆU MÔ HÌNH</vt:lpstr>
      <vt:lpstr>ĐẶT VẤN ĐỀ</vt:lpstr>
      <vt:lpstr>VÌ SAO KHÓ DUY TRÌ?</vt:lpstr>
      <vt:lpstr>GIẢI PHÁP</vt:lpstr>
      <vt:lpstr>PHÂN TÍCH THIẾT KẾ HỆ THỐNG</vt:lpstr>
      <vt:lpstr>SYSTEM WORKFLOW</vt:lpstr>
      <vt:lpstr>CORE SYSTEM DESIGN</vt:lpstr>
      <vt:lpstr>PowerPoint Presentation</vt:lpstr>
      <vt:lpstr>KẾT LUẬN</vt:lpstr>
      <vt:lpstr>CẢM ƠN THẦY ĐÃ LẮNG NGHE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PRELIMINARY PROJECT</dc:title>
  <dc:creator>Ha Linh</dc:creator>
  <cp:lastModifiedBy>Ha Linh</cp:lastModifiedBy>
  <cp:revision>36</cp:revision>
  <dcterms:modified xsi:type="dcterms:W3CDTF">2026-01-17T05:09:13Z</dcterms:modified>
</cp:coreProperties>
</file>